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14EA2-B698-4722-8A1B-9A9967A94440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0B630-B6F0-409F-85D6-7C902ABC2D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996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0B630-B6F0-409F-85D6-7C902ABC2D1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22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49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89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373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975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229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894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846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835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90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37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74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76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52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377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8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22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19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4DDA98E-58AE-45D9-BFDD-6AE66D65FEB4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47010-D01B-4136-8F56-E0B495E8C6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7005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lesiamax.foto.by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lfoto.by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olaris.foto.by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9991100" cy="1949918"/>
          </a:xfrm>
        </p:spPr>
        <p:txBody>
          <a:bodyPr/>
          <a:lstStyle/>
          <a:p>
            <a:pPr algn="ctr"/>
            <a:r>
              <a:rPr lang="ru-RU" sz="4000" dirty="0" smtClean="0">
                <a:latin typeface="+mn-lt"/>
              </a:rPr>
              <a:t>Разработка пользовательских интерфейсов сайта профессионального фотографа </a:t>
            </a:r>
            <a:endParaRPr lang="ru-RU" sz="40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59580" y="4263993"/>
            <a:ext cx="3686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Выполнил:</a:t>
            </a:r>
          </a:p>
          <a:p>
            <a:pPr algn="r"/>
            <a:endParaRPr lang="ru-RU" dirty="0" smtClean="0"/>
          </a:p>
          <a:p>
            <a:pPr algn="r"/>
            <a:r>
              <a:rPr lang="ru-RU" dirty="0" smtClean="0"/>
              <a:t>Студент 2 курса 2 группы</a:t>
            </a:r>
          </a:p>
          <a:p>
            <a:pPr algn="r"/>
            <a:endParaRPr lang="ru-RU" dirty="0" smtClean="0"/>
          </a:p>
          <a:p>
            <a:pPr algn="r"/>
            <a:r>
              <a:rPr lang="ru-RU" dirty="0" smtClean="0"/>
              <a:t>Говоронок Вадим Андреевич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91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большего понимания как должен выглядеть сайт, необходимо понять, на какую аудиторию будет рассчитан данный ресурс.</a:t>
            </a:r>
          </a:p>
          <a:p>
            <a:pPr marL="0" indent="0">
              <a:buNone/>
            </a:pPr>
            <a:r>
              <a:rPr lang="ru-RU" dirty="0"/>
              <a:t>Преимущественно – это люди от </a:t>
            </a:r>
            <a:r>
              <a:rPr lang="ru-RU" dirty="0" smtClean="0"/>
              <a:t>16 до </a:t>
            </a:r>
            <a:r>
              <a:rPr lang="ru-RU" dirty="0"/>
              <a:t>40 </a:t>
            </a:r>
            <a:r>
              <a:rPr lang="ru-RU" dirty="0" smtClean="0"/>
              <a:t>лет, которые хотят оставить какие-то моменты своей жизни в памяти надолго.</a:t>
            </a:r>
          </a:p>
          <a:p>
            <a:pPr marL="0" indent="0">
              <a:buNone/>
            </a:pPr>
            <a:r>
              <a:rPr lang="ru-RU" dirty="0" smtClean="0"/>
              <a:t>Это могут быть:</a:t>
            </a:r>
          </a:p>
          <a:p>
            <a:r>
              <a:rPr lang="ru-RU" dirty="0" smtClean="0"/>
              <a:t>Выпускники</a:t>
            </a:r>
          </a:p>
          <a:p>
            <a:r>
              <a:rPr lang="ru-RU" dirty="0" smtClean="0"/>
              <a:t>Семейные пары</a:t>
            </a:r>
          </a:p>
          <a:p>
            <a:r>
              <a:rPr lang="ru-RU" dirty="0" smtClean="0"/>
              <a:t>Модели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832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Потребности пользователей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998499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Так как сайт создается для широкого круга людей, необходимо учесть все возможные потребности людей.</a:t>
            </a:r>
          </a:p>
          <a:p>
            <a:pPr marL="0" indent="0">
              <a:buNone/>
            </a:pPr>
            <a:r>
              <a:rPr lang="ru-RU" dirty="0" smtClean="0"/>
              <a:t>В нашем случае потребности могут быть такими:</a:t>
            </a:r>
          </a:p>
          <a:p>
            <a:pPr lvl="0"/>
            <a:r>
              <a:rPr lang="ru-RU" dirty="0"/>
              <a:t>Ознакомиться с предоставляемыми услугами;</a:t>
            </a:r>
          </a:p>
          <a:p>
            <a:pPr lvl="0"/>
            <a:r>
              <a:rPr lang="ru-RU" dirty="0"/>
              <a:t>Ознакомиться с качеством работ;</a:t>
            </a:r>
          </a:p>
          <a:p>
            <a:pPr lvl="0"/>
            <a:r>
              <a:rPr lang="ru-RU" dirty="0"/>
              <a:t>Узнать стоимость фотосессий;</a:t>
            </a:r>
          </a:p>
          <a:p>
            <a:pPr lvl="0"/>
            <a:r>
              <a:rPr lang="ru-RU" dirty="0"/>
              <a:t>Узнать скорость выполнения работы;</a:t>
            </a:r>
          </a:p>
          <a:p>
            <a:pPr lvl="0"/>
            <a:r>
              <a:rPr lang="ru-RU" dirty="0"/>
              <a:t>Узнать контактные данные для связи;</a:t>
            </a:r>
          </a:p>
          <a:p>
            <a:pPr lvl="0"/>
            <a:r>
              <a:rPr lang="ru-RU" dirty="0"/>
              <a:t>Заказать фотосессию.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020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Список возможностей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 основе списка потребностей необходимо составить список предоставляемых возможностей так, чтобы максимально удовлетворить запросы пользователей.</a:t>
            </a:r>
          </a:p>
          <a:p>
            <a:pPr marL="0" indent="0">
              <a:buNone/>
            </a:pPr>
            <a:r>
              <a:rPr lang="ru-RU" dirty="0" smtClean="0"/>
              <a:t>Пользователи сайта могут:</a:t>
            </a:r>
          </a:p>
          <a:p>
            <a:pPr lvl="0"/>
            <a:r>
              <a:rPr lang="ru-RU" dirty="0"/>
              <a:t>Ознакомиться с предоставляемыми фотосессиями;</a:t>
            </a:r>
          </a:p>
          <a:p>
            <a:pPr lvl="0"/>
            <a:r>
              <a:rPr lang="ru-RU" dirty="0"/>
              <a:t>Посмотреть примеры работ;</a:t>
            </a:r>
          </a:p>
          <a:p>
            <a:pPr lvl="0"/>
            <a:r>
              <a:rPr lang="ru-RU" dirty="0"/>
              <a:t>Задать интересующий вопрос;</a:t>
            </a:r>
          </a:p>
          <a:p>
            <a:pPr lvl="0"/>
            <a:r>
              <a:rPr lang="ru-RU" dirty="0"/>
              <a:t>Посмотреть контактные данные;</a:t>
            </a:r>
          </a:p>
          <a:p>
            <a:pPr lvl="0"/>
            <a:r>
              <a:rPr lang="ru-RU" dirty="0"/>
              <a:t>Заказать фотосессию;</a:t>
            </a:r>
          </a:p>
          <a:p>
            <a:pPr lvl="0"/>
            <a:r>
              <a:rPr lang="ru-RU" dirty="0"/>
              <a:t>Сообщить об ошибке или проблеме;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04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Персонажи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7928" y="1853249"/>
            <a:ext cx="6337015" cy="44705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Евгения Минина </a:t>
            </a:r>
            <a:r>
              <a:rPr lang="ru-RU" dirty="0" smtClean="0"/>
              <a:t>Васильевна.</a:t>
            </a:r>
          </a:p>
          <a:p>
            <a:pPr marL="0" indent="0">
              <a:buNone/>
            </a:pPr>
            <a:r>
              <a:rPr lang="ru-RU" dirty="0"/>
              <a:t>Возраст: 20 лет. Семейное положение: есть парень, вместе 2 года. Место работы: подрабатывает официанткой в элитном ресторане в центре Минска.</a:t>
            </a:r>
          </a:p>
          <a:p>
            <a:pPr marL="0" indent="0">
              <a:buNone/>
            </a:pPr>
            <a:r>
              <a:rPr lang="ru-RU" dirty="0" smtClean="0"/>
              <a:t>Евгении </a:t>
            </a:r>
            <a:r>
              <a:rPr lang="ru-RU" dirty="0"/>
              <a:t>в силу ее профессии необходимо выглядеть элегантно и стильно. Она планирует продолжать работу официантом в элитных ресторанах, но хочет сменить место работы. Для этого ей необходимо прикрепить к своему резюме новые фотографии. В качестве бонуса Евгения хочет обновить фотографии в социальных сетях. Поэтому она решила обратиться к профессиональному фотографу за помощью.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 descr="C:\Users\bestb\OneDrive\Рабочий стол\Курсач\5ad1089d39d49817ab1bf1ba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690" y="1717391"/>
            <a:ext cx="2550695" cy="30567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9519385" y="1733316"/>
            <a:ext cx="2634305" cy="492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Цель: </a:t>
            </a:r>
            <a:r>
              <a:rPr lang="ru-RU" dirty="0"/>
              <a:t>приобрести качественные фотографии профессионального </a:t>
            </a:r>
            <a:r>
              <a:rPr lang="ru-RU" dirty="0" smtClean="0"/>
              <a:t>уровня.</a:t>
            </a:r>
          </a:p>
          <a:p>
            <a:r>
              <a:rPr lang="ru-RU" b="1" dirty="0"/>
              <a:t>Задачи</a:t>
            </a:r>
            <a:r>
              <a:rPr lang="ru-RU" dirty="0"/>
              <a:t>: </a:t>
            </a:r>
          </a:p>
          <a:p>
            <a:pPr lvl="0"/>
            <a:r>
              <a:rPr lang="ru-RU" dirty="0"/>
              <a:t>Зайти на сайт;</a:t>
            </a:r>
          </a:p>
          <a:p>
            <a:pPr lvl="0"/>
            <a:r>
              <a:rPr lang="ru-RU" dirty="0"/>
              <a:t>Ознакомиться с предоставляемыми услугами;</a:t>
            </a:r>
          </a:p>
          <a:p>
            <a:pPr lvl="0"/>
            <a:r>
              <a:rPr lang="ru-RU" dirty="0"/>
              <a:t>Выбрать наиболее подходящую фотосессию;</a:t>
            </a:r>
          </a:p>
          <a:p>
            <a:pPr lvl="0"/>
            <a:r>
              <a:rPr lang="ru-RU" dirty="0"/>
              <a:t>Ознакомиться с ценой;</a:t>
            </a:r>
          </a:p>
          <a:p>
            <a:r>
              <a:rPr lang="ru-RU" dirty="0"/>
              <a:t>Оформить заявку на </a:t>
            </a:r>
            <a:r>
              <a:rPr lang="ru-RU" dirty="0" smtClean="0"/>
              <a:t>фотосессию</a:t>
            </a:r>
          </a:p>
          <a:p>
            <a:r>
              <a:rPr lang="ru-RU" dirty="0"/>
              <a:t>	</a:t>
            </a:r>
            <a:r>
              <a:rPr lang="ru-RU" b="1" dirty="0"/>
              <a:t>Потребности</a:t>
            </a:r>
            <a:r>
              <a:rPr lang="ru-RU" dirty="0"/>
              <a:t>: </a:t>
            </a:r>
          </a:p>
          <a:p>
            <a:pPr lvl="0"/>
            <a:r>
              <a:rPr lang="ru-RU" dirty="0"/>
              <a:t>Быстрое обработка фотографий;</a:t>
            </a:r>
          </a:p>
          <a:p>
            <a:pPr lvl="0"/>
            <a:r>
              <a:rPr lang="ru-RU" dirty="0"/>
              <a:t>Необычная и интересная фотосъемка;</a:t>
            </a:r>
          </a:p>
          <a:p>
            <a:r>
              <a:rPr lang="ru-RU" b="1" dirty="0"/>
              <a:t>Требование к сайту</a:t>
            </a:r>
            <a:r>
              <a:rPr lang="ru-RU" dirty="0"/>
              <a:t>:</a:t>
            </a:r>
          </a:p>
          <a:p>
            <a:pPr lvl="0"/>
            <a:r>
              <a:rPr lang="ru-RU" dirty="0"/>
              <a:t>Удобный и понятный интерфейс;</a:t>
            </a:r>
          </a:p>
          <a:p>
            <a:pPr lvl="0"/>
            <a:r>
              <a:rPr lang="ru-RU" dirty="0"/>
              <a:t>Множество качественных примеров работ.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50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Персонажи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7928" y="1853249"/>
            <a:ext cx="5682497" cy="44705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Александра </a:t>
            </a:r>
            <a:r>
              <a:rPr lang="ru-RU" dirty="0" err="1"/>
              <a:t>Черненкова</a:t>
            </a:r>
            <a:r>
              <a:rPr lang="ru-RU" dirty="0"/>
              <a:t> </a:t>
            </a:r>
            <a:r>
              <a:rPr lang="ru-RU" dirty="0" smtClean="0"/>
              <a:t>Михайловна.</a:t>
            </a:r>
          </a:p>
          <a:p>
            <a:pPr marL="0" indent="0">
              <a:buNone/>
            </a:pPr>
            <a:r>
              <a:rPr lang="ru-RU" dirty="0"/>
              <a:t>Возраст: 24 лет. Семейное положение: есть жених, вместе 5 лет. Место работы: хирург областной поликлиники №6 г. Бреста.</a:t>
            </a:r>
          </a:p>
          <a:p>
            <a:pPr marL="0" indent="0">
              <a:buNone/>
            </a:pPr>
            <a:r>
              <a:rPr lang="ru-RU" dirty="0"/>
              <a:t>Александре предстоит пережить важное событие в своей жизни – свадьба с любимым человеком. Она хотела бы сохранить счастливые эмоции на фотографиях, чтобы потом можно было вспомнить и насладиться еще раз этими моментами. Для этого Александра ищет профессионального фотографа, который точно угодит всем ее желаниям.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124749" y="1376414"/>
            <a:ext cx="3028941" cy="5284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Цель: сохранить воспоминания со свадьбы.</a:t>
            </a:r>
          </a:p>
          <a:p>
            <a:pPr marL="0" indent="0">
              <a:buNone/>
            </a:pPr>
            <a:r>
              <a:rPr lang="ru-RU" b="1" dirty="0"/>
              <a:t>Задачи</a:t>
            </a:r>
            <a:r>
              <a:rPr lang="ru-RU" dirty="0"/>
              <a:t>: </a:t>
            </a:r>
          </a:p>
          <a:p>
            <a:pPr lvl="0"/>
            <a:r>
              <a:rPr lang="ru-RU" dirty="0"/>
              <a:t>Зайти на сайт;</a:t>
            </a:r>
          </a:p>
          <a:p>
            <a:pPr lvl="0"/>
            <a:r>
              <a:rPr lang="ru-RU" dirty="0"/>
              <a:t>Ознакомиться с предоставляемыми услугами;</a:t>
            </a:r>
          </a:p>
          <a:p>
            <a:pPr lvl="0"/>
            <a:r>
              <a:rPr lang="ru-RU" dirty="0"/>
              <a:t>Выбрать наиболее подходящую фотосессию;</a:t>
            </a:r>
          </a:p>
          <a:p>
            <a:pPr lvl="0"/>
            <a:r>
              <a:rPr lang="ru-RU" dirty="0"/>
              <a:t>Ознакомиться с ценой;</a:t>
            </a:r>
          </a:p>
          <a:p>
            <a:pPr lvl="0"/>
            <a:r>
              <a:rPr lang="ru-RU" dirty="0"/>
              <a:t>Оформить заявку на фотосессию.</a:t>
            </a:r>
          </a:p>
          <a:p>
            <a:pPr marL="0" indent="0">
              <a:buNone/>
            </a:pPr>
            <a:r>
              <a:rPr lang="ru-RU" b="1" dirty="0"/>
              <a:t>Потребности</a:t>
            </a:r>
            <a:r>
              <a:rPr lang="ru-RU" dirty="0"/>
              <a:t>: </a:t>
            </a:r>
          </a:p>
          <a:p>
            <a:pPr lvl="0"/>
            <a:r>
              <a:rPr lang="ru-RU" dirty="0"/>
              <a:t>Качественная обработка фотографий;</a:t>
            </a:r>
          </a:p>
          <a:p>
            <a:pPr lvl="0"/>
            <a:r>
              <a:rPr lang="ru-RU" dirty="0"/>
              <a:t>Необычная и интересная фотосъемка;</a:t>
            </a:r>
          </a:p>
          <a:p>
            <a:pPr lvl="0"/>
            <a:r>
              <a:rPr lang="ru-RU" dirty="0"/>
              <a:t>Разнообразные фотографии.</a:t>
            </a:r>
          </a:p>
          <a:p>
            <a:pPr marL="0" indent="0">
              <a:buNone/>
            </a:pPr>
            <a:r>
              <a:rPr lang="ru-RU" b="1" dirty="0"/>
              <a:t>Требование к сайту</a:t>
            </a:r>
            <a:r>
              <a:rPr lang="ru-RU" dirty="0"/>
              <a:t>:</a:t>
            </a:r>
          </a:p>
          <a:p>
            <a:pPr lvl="0"/>
            <a:r>
              <a:rPr lang="ru-RU" dirty="0"/>
              <a:t>Удобный и понятный интерфейс;</a:t>
            </a:r>
          </a:p>
          <a:p>
            <a:pPr lvl="0"/>
            <a:r>
              <a:rPr lang="ru-RU" dirty="0"/>
              <a:t>Множество качественных примеров работ;</a:t>
            </a:r>
          </a:p>
          <a:p>
            <a:r>
              <a:rPr lang="ru-RU" dirty="0"/>
              <a:t>Быстрый поиск заданной услуги.</a:t>
            </a:r>
            <a:endParaRPr lang="ru-RU" dirty="0"/>
          </a:p>
        </p:txBody>
      </p:sp>
      <p:pic>
        <p:nvPicPr>
          <p:cNvPr id="6" name="Рисунок 5" descr="C:\Users\bestb\OneDrive\Рабочий стол\Курсач\4IjK8D5YFwWbXISC_lFmlQ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05" y="1376414"/>
            <a:ext cx="2767115" cy="272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2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Персонажи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7928" y="1853249"/>
            <a:ext cx="5682497" cy="44705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Василий Морозов </a:t>
            </a:r>
            <a:r>
              <a:rPr lang="ru-RU" dirty="0" smtClean="0"/>
              <a:t>Владимирович.</a:t>
            </a:r>
          </a:p>
          <a:p>
            <a:pPr marL="0" indent="0">
              <a:buNone/>
            </a:pPr>
            <a:r>
              <a:rPr lang="ru-RU" dirty="0" smtClean="0"/>
              <a:t>Возраст</a:t>
            </a:r>
            <a:r>
              <a:rPr lang="ru-RU" dirty="0"/>
              <a:t>: 17 лет. Семейное положение: одинок, в активном поиске. Место работы: безработный, иногда подрабатывает, расклеивая </a:t>
            </a:r>
            <a:r>
              <a:rPr lang="ru-RU" dirty="0" err="1"/>
              <a:t>рекламки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Василий активный и энергичный молодой человек. Как и его друзья, которые закончили 11 классов средней школы №38 г. Витебска, он хочет запомнить свой выпускной, последний звонок и моменты из веселых </a:t>
            </a:r>
            <a:r>
              <a:rPr lang="ru-RU" dirty="0" smtClean="0"/>
              <a:t>будней </a:t>
            </a:r>
            <a:r>
              <a:rPr lang="ru-RU" dirty="0"/>
              <a:t>школы. Поэтому он ищут профессионального фотографа, который сможет сохранить моменты и сделать выпускной альбом.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124749" y="1376414"/>
            <a:ext cx="3028941" cy="5284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ru-RU" b="1" dirty="0"/>
              <a:t>Цель визита</a:t>
            </a:r>
            <a:r>
              <a:rPr lang="ru-RU" dirty="0"/>
              <a:t>: </a:t>
            </a:r>
            <a:r>
              <a:rPr lang="ru-RU" dirty="0" err="1"/>
              <a:t>запечатлить</a:t>
            </a:r>
            <a:r>
              <a:rPr lang="ru-RU" dirty="0"/>
              <a:t> моменты школьных дней.</a:t>
            </a:r>
          </a:p>
          <a:p>
            <a:pPr marL="0" indent="0">
              <a:buNone/>
            </a:pPr>
            <a:r>
              <a:rPr lang="ru-RU" b="1" dirty="0"/>
              <a:t>Задачи</a:t>
            </a:r>
            <a:r>
              <a:rPr lang="ru-RU" dirty="0"/>
              <a:t>: </a:t>
            </a:r>
          </a:p>
          <a:p>
            <a:pPr lvl="0"/>
            <a:r>
              <a:rPr lang="ru-RU" dirty="0"/>
              <a:t>Зайти на сайт;</a:t>
            </a:r>
          </a:p>
          <a:p>
            <a:pPr lvl="0"/>
            <a:r>
              <a:rPr lang="ru-RU" dirty="0"/>
              <a:t>Ознакомиться с предоставляемыми услугами;</a:t>
            </a:r>
          </a:p>
          <a:p>
            <a:pPr lvl="0"/>
            <a:r>
              <a:rPr lang="ru-RU" dirty="0"/>
              <a:t>Выбрать наиболее подходящую фотосессию;</a:t>
            </a:r>
          </a:p>
          <a:p>
            <a:pPr lvl="0"/>
            <a:r>
              <a:rPr lang="ru-RU" dirty="0"/>
              <a:t>Ознакомиться с ценой;</a:t>
            </a:r>
          </a:p>
          <a:p>
            <a:pPr lvl="0"/>
            <a:r>
              <a:rPr lang="ru-RU" dirty="0"/>
              <a:t>Оформить заявку на фотосессию.</a:t>
            </a:r>
          </a:p>
          <a:p>
            <a:pPr marL="0" indent="0">
              <a:buNone/>
            </a:pPr>
            <a:r>
              <a:rPr lang="ru-RU" b="1" dirty="0"/>
              <a:t>Потребности</a:t>
            </a:r>
            <a:r>
              <a:rPr lang="ru-RU" dirty="0"/>
              <a:t>: </a:t>
            </a:r>
          </a:p>
          <a:p>
            <a:pPr lvl="0"/>
            <a:r>
              <a:rPr lang="ru-RU" dirty="0"/>
              <a:t>Качественная обработка фотографий;</a:t>
            </a:r>
          </a:p>
          <a:p>
            <a:pPr lvl="0"/>
            <a:r>
              <a:rPr lang="ru-RU" dirty="0"/>
              <a:t>Необычная и интересная фотосъемка;</a:t>
            </a:r>
          </a:p>
          <a:p>
            <a:pPr lvl="0"/>
            <a:r>
              <a:rPr lang="ru-RU" dirty="0"/>
              <a:t>Разнообразные фотографии;</a:t>
            </a:r>
          </a:p>
          <a:p>
            <a:pPr lvl="0"/>
            <a:r>
              <a:rPr lang="ru-RU" dirty="0"/>
              <a:t>Возможность создания альбома.</a:t>
            </a:r>
          </a:p>
          <a:p>
            <a:pPr marL="0" indent="0">
              <a:buNone/>
            </a:pPr>
            <a:r>
              <a:rPr lang="ru-RU" b="1" dirty="0"/>
              <a:t>Требование к сайту</a:t>
            </a:r>
            <a:r>
              <a:rPr lang="ru-RU" dirty="0"/>
              <a:t>:</a:t>
            </a:r>
          </a:p>
          <a:p>
            <a:pPr lvl="0"/>
            <a:r>
              <a:rPr lang="ru-RU" dirty="0"/>
              <a:t>Удобный и понятный интерфейс;</a:t>
            </a:r>
          </a:p>
          <a:p>
            <a:pPr lvl="0"/>
            <a:r>
              <a:rPr lang="ru-RU" dirty="0"/>
              <a:t>Множество качественных примеров работ.</a:t>
            </a:r>
          </a:p>
        </p:txBody>
      </p:sp>
      <p:pic>
        <p:nvPicPr>
          <p:cNvPr id="7" name="Рисунок 6" descr="C:\Users\bestb\OneDrive\Рабочий стол\Курсач\gr_15.04.2019_vipusknie_02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7"/>
          <a:stretch/>
        </p:blipFill>
        <p:spPr bwMode="auto">
          <a:xfrm>
            <a:off x="6367113" y="1299209"/>
            <a:ext cx="2757636" cy="24450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975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Перечень функционала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7522" cy="41938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Мы составили перечень возможностей, которые даст пользователю проект. Главная страница сайта должна убедить пользователей, что на сайте</a:t>
            </a:r>
            <a:r>
              <a:rPr lang="en-US" dirty="0"/>
              <a:t> </a:t>
            </a:r>
            <a:r>
              <a:rPr lang="ru-RU" dirty="0"/>
              <a:t>есть всё необходимое для реализации их целей. Для наших пользователей главным является убедиться в профессионализме данной компании, узнать чем она лучше конкурентов, притом достаточно быстро.</a:t>
            </a:r>
          </a:p>
          <a:p>
            <a:pPr marL="0" indent="0">
              <a:buNone/>
            </a:pPr>
            <a:r>
              <a:rPr lang="ru-RU" dirty="0"/>
              <a:t>Главные вопросы:</a:t>
            </a:r>
          </a:p>
          <a:p>
            <a:pPr lvl="0"/>
            <a:r>
              <a:rPr lang="ru-RU" dirty="0"/>
              <a:t>Могу ли я доверять данному фотографу?</a:t>
            </a:r>
          </a:p>
          <a:p>
            <a:pPr lvl="0"/>
            <a:r>
              <a:rPr lang="ru-RU" dirty="0"/>
              <a:t>Справится ли фотограф со своими обязанностями так, как хочу я?</a:t>
            </a:r>
          </a:p>
          <a:p>
            <a:pPr lvl="0"/>
            <a:r>
              <a:rPr lang="ru-RU" dirty="0"/>
              <a:t>Будет ли выполнена работа в срок?</a:t>
            </a:r>
          </a:p>
          <a:p>
            <a:pPr lvl="0"/>
            <a:r>
              <a:rPr lang="ru-RU" dirty="0"/>
              <a:t>Будет ли соответствовать качество заверенному?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7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Информационная структура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0832" y="1744910"/>
            <a:ext cx="5277299" cy="471364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разработки и предоставления информационной структуры в простом и удобном виде по навигационной схеме пользователи смогут легко найти </a:t>
            </a:r>
            <a:r>
              <a:rPr lang="ru-RU" dirty="0" smtClean="0"/>
              <a:t>необходимую </a:t>
            </a:r>
            <a:r>
              <a:rPr lang="ru-RU" dirty="0"/>
              <a:t>им услугу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/>
              <a:t>Тестирование структуры сайта необходимо для проверки соответствия между реальными и ожидаемым результатом действий пользователя, для проверки возможности реализации поставленной задачи.</a:t>
            </a:r>
          </a:p>
          <a:p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93533" y="1299410"/>
            <a:ext cx="1055459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525793"/>
              </p:ext>
            </p:extLst>
          </p:nvPr>
        </p:nvGraphicFramePr>
        <p:xfrm>
          <a:off x="646110" y="1388387"/>
          <a:ext cx="5778811" cy="4290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Visio" r:id="rId3" imgW="6083144" imgH="4517136" progId="Visio.Drawing.11">
                  <p:embed/>
                </p:oleObj>
              </mc:Choice>
              <mc:Fallback>
                <p:oleObj name="Visio" r:id="rId3" imgW="6083144" imgH="451713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0" y="1388387"/>
                        <a:ext cx="5778811" cy="42905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77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Функциональность системы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540042"/>
            <a:ext cx="8946541" cy="470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Далее нам необходимо составить описание для каждой страницы. </a:t>
            </a:r>
            <a:r>
              <a:rPr lang="ru-RU" sz="1400" dirty="0"/>
              <a:t>Для них мы определяем:</a:t>
            </a:r>
          </a:p>
          <a:p>
            <a:pPr lvl="0"/>
            <a:r>
              <a:rPr lang="ru-RU" sz="1400" dirty="0"/>
              <a:t>Функциональность;</a:t>
            </a:r>
          </a:p>
          <a:p>
            <a:pPr lvl="0"/>
            <a:r>
              <a:rPr lang="ru-RU" sz="1400" dirty="0"/>
              <a:t>Информацию, которая будет на ней присутствовать;</a:t>
            </a:r>
          </a:p>
          <a:p>
            <a:pPr lvl="0"/>
            <a:r>
              <a:rPr lang="ru-RU" sz="1400" dirty="0"/>
              <a:t>Цели, которая она выполняет;</a:t>
            </a:r>
          </a:p>
          <a:p>
            <a:pPr lvl="0"/>
            <a:r>
              <a:rPr lang="ru-RU" sz="1400" dirty="0"/>
              <a:t>Точки входа на страницу и выхода из нее</a:t>
            </a:r>
            <a:r>
              <a:rPr lang="ru-RU" sz="1400" dirty="0" smtClean="0"/>
              <a:t>.</a:t>
            </a:r>
          </a:p>
          <a:p>
            <a:pPr marL="0" lvl="0" indent="0">
              <a:buNone/>
            </a:pPr>
            <a:r>
              <a:rPr lang="ru-RU" sz="1400" dirty="0" smtClean="0"/>
              <a:t>Главная страница - </a:t>
            </a:r>
            <a:r>
              <a:rPr lang="ru-RU" sz="1400" dirty="0"/>
              <a:t>з</a:t>
            </a:r>
            <a:r>
              <a:rPr lang="ru-RU" sz="1400" dirty="0" smtClean="0"/>
              <a:t>десь </a:t>
            </a:r>
            <a:r>
              <a:rPr lang="ru-RU" sz="1400" dirty="0"/>
              <a:t>мы предоставляем возможность посетителям кратко ознакомиться с типами фотосессий, сопровождая примерами в небольшом количестве</a:t>
            </a:r>
            <a:r>
              <a:rPr lang="ru-RU" sz="1400" dirty="0" smtClean="0"/>
              <a:t>.</a:t>
            </a:r>
          </a:p>
          <a:p>
            <a:pPr marL="0" lvl="0" indent="0">
              <a:buNone/>
            </a:pPr>
            <a:r>
              <a:rPr lang="ru-RU" sz="1400" dirty="0" smtClean="0"/>
              <a:t>Портфолио - </a:t>
            </a:r>
            <a:r>
              <a:rPr lang="ru-RU" sz="1400" dirty="0"/>
              <a:t>з</a:t>
            </a:r>
            <a:r>
              <a:rPr lang="ru-RU" sz="1400" dirty="0" smtClean="0"/>
              <a:t>десь </a:t>
            </a:r>
            <a:r>
              <a:rPr lang="ru-RU" sz="1400" dirty="0"/>
              <a:t>будет подробно описаны все возможные фотосессии, предоставлено множество </a:t>
            </a:r>
            <a:r>
              <a:rPr lang="ru-RU" sz="1400" dirty="0" smtClean="0"/>
              <a:t>предыдущих </a:t>
            </a:r>
            <a:r>
              <a:rPr lang="ru-RU" sz="1400" dirty="0"/>
              <a:t>работ для каждой из фотосъемок</a:t>
            </a:r>
            <a:r>
              <a:rPr lang="ru-RU" sz="1400" dirty="0" smtClean="0"/>
              <a:t>.</a:t>
            </a:r>
          </a:p>
          <a:p>
            <a:pPr marL="0" lvl="0" indent="0">
              <a:buNone/>
            </a:pPr>
            <a:r>
              <a:rPr lang="ru-RU" sz="1400" dirty="0" smtClean="0"/>
              <a:t>Стоимость - </a:t>
            </a:r>
            <a:r>
              <a:rPr lang="ru-RU" sz="1400" dirty="0"/>
              <a:t>д</a:t>
            </a:r>
            <a:r>
              <a:rPr lang="ru-RU" sz="1400" dirty="0" smtClean="0"/>
              <a:t>анная </a:t>
            </a:r>
            <a:r>
              <a:rPr lang="ru-RU" sz="1400" dirty="0"/>
              <a:t>страница предназначена для ознакомления пользователя со стоимостью фотосессий за определенное количество затраченного времени</a:t>
            </a:r>
            <a:r>
              <a:rPr lang="ru-RU" sz="1400" dirty="0" smtClean="0"/>
              <a:t>.</a:t>
            </a:r>
          </a:p>
          <a:p>
            <a:pPr marL="0" lvl="0" indent="0">
              <a:buNone/>
            </a:pPr>
            <a:r>
              <a:rPr lang="ru-RU" sz="1400" dirty="0" smtClean="0"/>
              <a:t>Заказать фотосессию - </a:t>
            </a:r>
            <a:r>
              <a:rPr lang="ru-RU" sz="1400" dirty="0"/>
              <a:t>д</a:t>
            </a:r>
            <a:r>
              <a:rPr lang="ru-RU" sz="1400" dirty="0" smtClean="0"/>
              <a:t>анная </a:t>
            </a:r>
            <a:r>
              <a:rPr lang="ru-RU" sz="1400" dirty="0"/>
              <a:t>страница предоставляет возможность заполнить анкету, где будут указываться различные данные. </a:t>
            </a:r>
            <a:endParaRPr lang="ru-RU" sz="1400" dirty="0" smtClean="0"/>
          </a:p>
          <a:p>
            <a:pPr marL="0" lvl="0" indent="0">
              <a:buNone/>
            </a:pPr>
            <a:r>
              <a:rPr lang="ru-RU" sz="1400" dirty="0" smtClean="0"/>
              <a:t>Контакты - </a:t>
            </a:r>
            <a:r>
              <a:rPr lang="ru-RU" sz="1400" dirty="0"/>
              <a:t>э</a:t>
            </a:r>
            <a:r>
              <a:rPr lang="ru-RU" sz="1400" dirty="0" smtClean="0"/>
              <a:t>та </a:t>
            </a:r>
            <a:r>
              <a:rPr lang="ru-RU" sz="1400" dirty="0"/>
              <a:t>страница предоставляет все контактные данные для связи с фотографом, например, телефон, электронная почта, социальные сети. </a:t>
            </a:r>
          </a:p>
        </p:txBody>
      </p:sp>
    </p:spTree>
    <p:extLst>
      <p:ext uri="{BB962C8B-B14F-4D97-AF65-F5344CB8AC3E}">
        <p14:creationId xmlns:p14="http://schemas.microsoft.com/office/powerpoint/2010/main" val="194518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903177" cy="1400530"/>
          </a:xfrm>
        </p:spPr>
        <p:txBody>
          <a:bodyPr/>
          <a:lstStyle/>
          <a:p>
            <a:r>
              <a:rPr lang="ru-RU" dirty="0" smtClean="0"/>
              <a:t>Статический прототип интерфейса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Прототип сайта</a:t>
            </a:r>
            <a:r>
              <a:rPr lang="ru-RU" dirty="0"/>
              <a:t> – это модель будущего сайта, а именно расположение блоков навигации, форм заявок и других функциональных и информационных блоков. По сути, прототип – фундамент веб-проекта, на основании которого можно построить полноценную и эффективную систему взаимодействия пользователя с сайтом.  </a:t>
            </a:r>
          </a:p>
          <a:p>
            <a:pPr marL="0" indent="0">
              <a:buNone/>
            </a:pPr>
            <a:r>
              <a:rPr lang="ru-RU" dirty="0"/>
              <a:t>Прототипы интерфейса разрабатываются исходя из задач пользователя и сценариев использования.</a:t>
            </a:r>
          </a:p>
          <a:p>
            <a:pPr marL="0" indent="0">
              <a:buNone/>
            </a:pPr>
            <a:r>
              <a:rPr lang="ru-RU" dirty="0"/>
              <a:t>Прототип включает главную страницу и 4</a:t>
            </a:r>
            <a:r>
              <a:rPr lang="ru-RU" dirty="0" smtClean="0"/>
              <a:t> </a:t>
            </a:r>
            <a:r>
              <a:rPr lang="ru-RU" dirty="0"/>
              <a:t>внутренних </a:t>
            </a:r>
            <a:r>
              <a:rPr lang="ru-RU" dirty="0" smtClean="0"/>
              <a:t>основных страниц и 8 страниц с фотосессиями.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86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предметной области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Предметом разработки является сайт услуг профессионального фотографа – “</a:t>
            </a:r>
            <a:r>
              <a:rPr lang="en-US" dirty="0" err="1"/>
              <a:t>PHOTex</a:t>
            </a:r>
            <a:r>
              <a:rPr lang="ru-RU" dirty="0"/>
              <a:t>”. Сайт, позволяющий посетителям ознакомиться с фотографом, его работами, ценами. Услуги фотографа предоставляются по всем областным городам Беларуси</a:t>
            </a:r>
            <a:r>
              <a:rPr lang="ru-RU" dirty="0" smtClean="0"/>
              <a:t>. В наше время люди все чаще пользуются услугами фотографа и с появлением интернета заказать фотосессию стало гораздо удобнее и проще. Есть возможность ускорить процесс выбора фотосессии и посмотреть цены, а не звонить фотографу и долго беседовать. Именно такой и является задача моего сайта.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3841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Статический прототип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58857" y="1913944"/>
            <a:ext cx="1466633" cy="577724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Главная</a:t>
            </a:r>
            <a:endParaRPr lang="ru-RU" dirty="0"/>
          </a:p>
        </p:txBody>
      </p:sp>
      <p:pic>
        <p:nvPicPr>
          <p:cNvPr id="5123" name="Picture 3" descr="Прототип г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86" y="2491668"/>
            <a:ext cx="3876986" cy="331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7926019" y="1913944"/>
            <a:ext cx="1466633" cy="577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Контакты</a:t>
            </a:r>
            <a:endParaRPr lang="ru-RU" dirty="0"/>
          </a:p>
        </p:txBody>
      </p:sp>
      <p:pic>
        <p:nvPicPr>
          <p:cNvPr id="5125" name="Picture 5" descr="Прототип Контакты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843" y="2491667"/>
            <a:ext cx="3964462" cy="331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324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Статический прототип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07493" y="1913944"/>
            <a:ext cx="2496537" cy="577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Заполнить анкету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7675762" y="1913944"/>
            <a:ext cx="1660743" cy="577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Стоимость</a:t>
            </a:r>
            <a:endParaRPr lang="ru-RU" dirty="0"/>
          </a:p>
        </p:txBody>
      </p:sp>
      <p:pic>
        <p:nvPicPr>
          <p:cNvPr id="6146" name="Picture 2" descr="Прототип Заполнить анкету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840" y="2552364"/>
            <a:ext cx="3850345" cy="325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Прототип Стоимость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565" y="2491668"/>
            <a:ext cx="3970544" cy="331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12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Статический прототип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02129" y="1913944"/>
            <a:ext cx="2496537" cy="577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Портфолио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7675762" y="1913944"/>
            <a:ext cx="1805122" cy="5777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Фотосъемка</a:t>
            </a:r>
            <a:endParaRPr lang="ru-RU" dirty="0"/>
          </a:p>
        </p:txBody>
      </p:sp>
      <p:pic>
        <p:nvPicPr>
          <p:cNvPr id="7" name="Рисунок 6" descr="Прототип Портфолио 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04" y="2491668"/>
            <a:ext cx="3808370" cy="33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Прототип фотосессий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904" y="2491668"/>
            <a:ext cx="3851386" cy="331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335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прототипа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процессе разработки мы думаем как сделать все хорошо и быстро, а в то же время удобным и понятным для пользователей. Чтобы никто не задавался вопросами как и что работает.</a:t>
            </a:r>
          </a:p>
          <a:p>
            <a:pPr marL="0" indent="0">
              <a:buNone/>
            </a:pPr>
            <a:r>
              <a:rPr lang="ru-RU" dirty="0" smtClean="0"/>
              <a:t>Задание: </a:t>
            </a:r>
          </a:p>
          <a:p>
            <a:pPr marL="0" indent="0">
              <a:buNone/>
            </a:pPr>
            <a:r>
              <a:rPr lang="ru-RU" dirty="0" smtClean="0"/>
              <a:t>Пользователь должен был найти свадебную фотосессию и связаться с фотографом.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4428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прототипа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00587" y="1418079"/>
            <a:ext cx="4015490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Из комментариев пользователей, которые тестировали, можно услышать в основном хорошие отзывы, за исключением того, что строчка меню слишком большой высоты.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После тестирования было принято решение уменьшить высоту строчки меню, т.к. она слишком большая и это неприятно наблюдать.</a:t>
            </a:r>
            <a:endParaRPr lang="ru-RU" dirty="0"/>
          </a:p>
        </p:txBody>
      </p:sp>
      <p:pic>
        <p:nvPicPr>
          <p:cNvPr id="8194" name="Picture 2" descr="Прототип г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1" y="1633018"/>
            <a:ext cx="3423848" cy="356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Прототип гл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89" y="1633017"/>
            <a:ext cx="3530998" cy="356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51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Дизайн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1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Дизайн сайта – </a:t>
            </a:r>
            <a:r>
              <a:rPr lang="ru-RU" dirty="0"/>
              <a:t>это совокупность графических элементов, шрифтов и цветов, реализованных на сайте</a:t>
            </a:r>
            <a:r>
              <a:rPr lang="ru-RU" dirty="0" smtClean="0"/>
              <a:t>.</a:t>
            </a:r>
          </a:p>
          <a:p>
            <a:r>
              <a:rPr lang="ru-RU" b="1" dirty="0"/>
              <a:t>Основная задача дизайна сайта</a:t>
            </a:r>
            <a:r>
              <a:rPr lang="ru-RU" dirty="0"/>
              <a:t> - объединение всех информационных блоков и формирование у посетителя приятного впечатления</a:t>
            </a:r>
            <a:r>
              <a:rPr lang="ru-RU" dirty="0" smtClean="0"/>
              <a:t>. Дизайн задает общий стиль сайта, помогает посетителю сразу понять, что его здесь ожидает. Грамотно выполненный дизайн – один из важнейших факторов хорошего сайта.</a:t>
            </a:r>
          </a:p>
          <a:p>
            <a:pPr marL="0" indent="0">
              <a:buNone/>
            </a:pPr>
            <a:r>
              <a:rPr lang="ru-RU" dirty="0"/>
              <a:t>В разработку дизайна входит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1)Выбор цветовой гаммы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2)Выбор стилистики</a:t>
            </a:r>
          </a:p>
          <a:p>
            <a:pPr marL="0" indent="0">
              <a:buNone/>
            </a:pPr>
            <a:r>
              <a:rPr lang="ru-RU" dirty="0"/>
              <a:t>3)Выбор шрифтов</a:t>
            </a:r>
          </a:p>
          <a:p>
            <a:pPr marL="0" indent="0">
              <a:buNone/>
            </a:pPr>
            <a:r>
              <a:rPr lang="ru-RU" dirty="0"/>
              <a:t>4)Разработка модульной сетки, логотипов и </a:t>
            </a:r>
            <a:r>
              <a:rPr lang="ru-RU" dirty="0" err="1"/>
              <a:t>гайдлайна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1370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Дизайн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10501" y="2052918"/>
            <a:ext cx="5439352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На основе логотипов конкурентов было выявлено, что лучше использовать черный и белый цвет, также были добавлены элементы синего и красного цвета. Черный цвет свидетельствует о профессионализме, синий – спокойный, успокаивающий, символизирует честность, красный – привлекает внимание, дает энергию, а белый чистоту.</a:t>
            </a:r>
            <a:endParaRPr lang="ru-RU" dirty="0"/>
          </a:p>
        </p:txBody>
      </p:sp>
      <p:pic>
        <p:nvPicPr>
          <p:cNvPr id="9218" name="Picture 2" descr="логоти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4" t="21164" r="21164" b="16769"/>
          <a:stretch>
            <a:fillRect/>
          </a:stretch>
        </p:blipFill>
        <p:spPr bwMode="auto">
          <a:xfrm>
            <a:off x="1097280" y="2052918"/>
            <a:ext cx="2787499" cy="2871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72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гамма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7522" cy="298109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Исходя из цветов, которые были использованы в логотипе интерфейса, была выбрана цветовая схема. В качестве основных цветов выбран серый и его оттенки. Серый (#e7e7e7) – цвет основного фона страницы; темно-серый (#383</a:t>
            </a:r>
            <a:r>
              <a:rPr lang="en-US" dirty="0"/>
              <a:t>c</a:t>
            </a:r>
            <a:r>
              <a:rPr lang="ru-RU" dirty="0"/>
              <a:t>3</a:t>
            </a:r>
            <a:r>
              <a:rPr lang="en-US" dirty="0"/>
              <a:t>f</a:t>
            </a:r>
            <a:r>
              <a:rPr lang="ru-RU" dirty="0"/>
              <a:t>) – цвет строки меню; белый (#</a:t>
            </a:r>
            <a:r>
              <a:rPr lang="ru-RU" dirty="0" err="1"/>
              <a:t>ffffff</a:t>
            </a:r>
            <a:r>
              <a:rPr lang="ru-RU" dirty="0"/>
              <a:t>) – цвет букв меню и основного блока с информацией; черный (#000000) – цвет букв основных надписей страницы.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80" y="4167739"/>
            <a:ext cx="4475747" cy="251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4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Дизайн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417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Основной шрифт логотипа: </a:t>
            </a:r>
            <a:r>
              <a:rPr lang="en-US" dirty="0" smtClean="0"/>
              <a:t>Verdana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Дополнительный </a:t>
            </a:r>
            <a:r>
              <a:rPr lang="ru-RU" dirty="0"/>
              <a:t>шрифт</a:t>
            </a:r>
            <a:r>
              <a:rPr lang="en-US" dirty="0"/>
              <a:t>: Bernard MT Condensed</a:t>
            </a:r>
            <a:endParaRPr lang="ru-RU" dirty="0"/>
          </a:p>
        </p:txBody>
      </p:sp>
      <p:pic>
        <p:nvPicPr>
          <p:cNvPr id="10243" name="Picture 3" descr="Шрифт Verdan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39"/>
          <a:stretch>
            <a:fillRect/>
          </a:stretch>
        </p:blipFill>
        <p:spPr bwMode="auto">
          <a:xfrm>
            <a:off x="1103312" y="2605171"/>
            <a:ext cx="5130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Шрифт Bernard MT Condens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4"/>
          <a:stretch>
            <a:fillRect/>
          </a:stretch>
        </p:blipFill>
        <p:spPr bwMode="auto">
          <a:xfrm>
            <a:off x="1185862" y="4787899"/>
            <a:ext cx="50482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578635" y="2052918"/>
            <a:ext cx="41930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Шрифт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Candara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для основного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текста</a:t>
            </a:r>
          </a:p>
          <a:p>
            <a:endParaRPr lang="ru-RU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Malgun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Gothic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для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заголовков</a:t>
            </a:r>
          </a:p>
        </p:txBody>
      </p:sp>
      <p:pic>
        <p:nvPicPr>
          <p:cNvPr id="10246" name="Picture 6" descr="Malgun Gothic шрифт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0"/>
          <a:stretch>
            <a:fillRect/>
          </a:stretch>
        </p:blipFill>
        <p:spPr bwMode="auto">
          <a:xfrm>
            <a:off x="7261001" y="4787899"/>
            <a:ext cx="461336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 descr="Шрифт Canda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04"/>
          <a:stretch>
            <a:fillRect/>
          </a:stretch>
        </p:blipFill>
        <p:spPr bwMode="auto">
          <a:xfrm>
            <a:off x="7261000" y="2605171"/>
            <a:ext cx="461336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200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Дизайн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3" y="2052918"/>
            <a:ext cx="5634372" cy="406874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Чаще всего ширина рабочей области 1280 пикселей. В то время как высота величина изменяемая, потому что каждая страничка может отличаться по содержанию контента, что обуславливает различную высоту. Будем ориентироваться на часто используемую ширину – 1280 </a:t>
            </a:r>
            <a:r>
              <a:rPr lang="ru-RU" dirty="0" smtClean="0"/>
              <a:t>пикселей.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35281" t="27117" r="36702" b="32669"/>
          <a:stretch/>
        </p:blipFill>
        <p:spPr bwMode="auto">
          <a:xfrm>
            <a:off x="7176568" y="1853248"/>
            <a:ext cx="4018280" cy="3244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954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основных аналогов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разработки удобного интерфейса необходимо провести исследование существующих аналогов сайтов, которые специализируются на  предоставлении услуг </a:t>
            </a:r>
            <a:r>
              <a:rPr lang="ru-RU" dirty="0" smtClean="0"/>
              <a:t>профессионального фотографа.</a:t>
            </a:r>
            <a:endParaRPr lang="ru-RU" dirty="0"/>
          </a:p>
          <a:p>
            <a:r>
              <a:rPr lang="ru-RU" dirty="0"/>
              <a:t>Выбор аналогов основывался на месте предоставления услуг данной компании(страны) и популярности.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764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Дизайн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3067" y="2052918"/>
            <a:ext cx="1264503" cy="43039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Главная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7906769" y="2052918"/>
            <a:ext cx="1264503" cy="430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Контакты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32202" t="26604" r="29183" b="9261"/>
          <a:stretch/>
        </p:blipFill>
        <p:spPr bwMode="auto">
          <a:xfrm>
            <a:off x="951497" y="2483317"/>
            <a:ext cx="4207644" cy="3296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l="24801" t="26563" r="38362" b="12562"/>
          <a:stretch/>
        </p:blipFill>
        <p:spPr bwMode="auto">
          <a:xfrm>
            <a:off x="6359792" y="2483317"/>
            <a:ext cx="4324250" cy="3224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8801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Дизайн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3067" y="2052918"/>
            <a:ext cx="1264503" cy="43039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Главная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7906769" y="2052918"/>
            <a:ext cx="1264503" cy="430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Контакты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24593" t="11991" r="24458" b="5736"/>
          <a:stretch/>
        </p:blipFill>
        <p:spPr bwMode="auto">
          <a:xfrm>
            <a:off x="842769" y="2483317"/>
            <a:ext cx="4499251" cy="3426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3"/>
          <a:srcRect l="24904" t="12175" r="24769" b="4999"/>
          <a:stretch/>
        </p:blipFill>
        <p:spPr bwMode="auto">
          <a:xfrm>
            <a:off x="6143518" y="2483317"/>
            <a:ext cx="4694527" cy="3426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1551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Дизайн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94560" y="2052918"/>
            <a:ext cx="1916522" cy="430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Портфолио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7906769" y="2052918"/>
            <a:ext cx="1670368" cy="43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Стоимость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2"/>
          <a:srcRect t="15122" b="5803"/>
          <a:stretch/>
        </p:blipFill>
        <p:spPr bwMode="auto">
          <a:xfrm>
            <a:off x="646110" y="2483317"/>
            <a:ext cx="5052045" cy="2813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3"/>
          <a:srcRect l="15460" t="12543" r="16988" b="5737"/>
          <a:stretch/>
        </p:blipFill>
        <p:spPr bwMode="auto">
          <a:xfrm>
            <a:off x="6319887" y="2483317"/>
            <a:ext cx="4951295" cy="2813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7710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Ю-тестированием является любой эксперимент, направленный на измерение качества интерфейса или же поиск конкретных проблем в нем. Его проводят на всех стадиях создания ПО: планировании и подготовке, активной разработки, приемки и эксплуатации. Тестируется одно и тоже, но с разных сторон. </a:t>
            </a:r>
          </a:p>
          <a:p>
            <a:r>
              <a:rPr lang="ru-RU" dirty="0"/>
              <a:t>Тестирование позволяет: Понять, насколько плохо или хорошо работает интерфейс, что может либо побудить улучшить его, либо, если он уже достаточно хорош, успокоиться; в любом случае достигается польза. • Сравнить качество старого и нового интерфейсов и тем самым дать обоснование изменениям или внедрению. • Найти и опознать проблематичные фрагменты интерфейса, а при достаточном объеме выборки также и оценить их частотность.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534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 выборе метода тестирования необходимо ориентироваться на то, насколько полным будет тестирование готового продукта. Существует два </a:t>
            </a:r>
            <a:r>
              <a:rPr lang="ru-RU" dirty="0" smtClean="0"/>
              <a:t>вида тестирования</a:t>
            </a:r>
            <a:r>
              <a:rPr lang="ru-RU" dirty="0"/>
              <a:t>: экспертное и пользовательское.</a:t>
            </a:r>
          </a:p>
          <a:p>
            <a:pPr marL="0" indent="0">
              <a:buNone/>
            </a:pPr>
            <a:r>
              <a:rPr lang="ru-RU" dirty="0"/>
              <a:t>Пользовательское тестирование представляет собой:</a:t>
            </a:r>
          </a:p>
          <a:p>
            <a:pPr lvl="0"/>
            <a:r>
              <a:rPr lang="ru-RU" dirty="0"/>
              <a:t>Тестовые задания</a:t>
            </a:r>
            <a:r>
              <a:rPr lang="en-US" dirty="0"/>
              <a:t>/</a:t>
            </a:r>
            <a:r>
              <a:rPr lang="ru-RU" dirty="0"/>
              <a:t>сценарии</a:t>
            </a:r>
            <a:r>
              <a:rPr lang="en-US" dirty="0"/>
              <a:t>;</a:t>
            </a:r>
            <a:endParaRPr lang="ru-RU" dirty="0"/>
          </a:p>
          <a:p>
            <a:pPr lvl="0"/>
            <a:r>
              <a:rPr lang="ru-RU" dirty="0"/>
              <a:t>Анкетирование по словам</a:t>
            </a:r>
            <a:r>
              <a:rPr lang="en-US" dirty="0"/>
              <a:t>;</a:t>
            </a:r>
            <a:endParaRPr lang="ru-RU" dirty="0"/>
          </a:p>
          <a:p>
            <a:pPr lvl="0"/>
            <a:r>
              <a:rPr lang="ru-RU" dirty="0"/>
              <a:t>Формальное анкетирование</a:t>
            </a:r>
            <a:r>
              <a:rPr lang="en-US" dirty="0"/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113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Каждому респонденту сначала была представлена вводная форма, которая подготовит его к тестированию.</a:t>
            </a:r>
          </a:p>
          <a:p>
            <a:pPr marL="0" indent="0">
              <a:buNone/>
            </a:pPr>
            <a:r>
              <a:rPr lang="ru-RU" dirty="0"/>
              <a:t>Далее, необходимо разработать тестовые сценарии для пользователей. Перед пользователями был поставлен ряд задач:</a:t>
            </a:r>
          </a:p>
          <a:p>
            <a:r>
              <a:rPr lang="ru-RU" dirty="0"/>
              <a:t>- поиск необходимой информации; </a:t>
            </a:r>
          </a:p>
          <a:p>
            <a:r>
              <a:rPr lang="ru-RU" dirty="0"/>
              <a:t>- знакомство с новой информацией, предоставляемой сайтом; </a:t>
            </a:r>
          </a:p>
          <a:p>
            <a:r>
              <a:rPr lang="ru-RU" dirty="0"/>
              <a:t>- оценка удобства интерфейса.</a:t>
            </a:r>
          </a:p>
        </p:txBody>
      </p:sp>
    </p:spTree>
    <p:extLst>
      <p:ext uri="{BB962C8B-B14F-4D97-AF65-F5344CB8AC3E}">
        <p14:creationId xmlns:p14="http://schemas.microsoft.com/office/powerpoint/2010/main" val="3040030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2" y="1443789"/>
            <a:ext cx="10480692" cy="49377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Тестовое задание: </a:t>
            </a:r>
            <a:r>
              <a:rPr lang="ru-RU" dirty="0"/>
              <a:t>Нужно найти пример свадебной фотосессии, а также найти телефон, чтобы связаться с фотографом.</a:t>
            </a:r>
          </a:p>
          <a:p>
            <a:pPr marL="0" indent="0">
              <a:buNone/>
            </a:pPr>
            <a:r>
              <a:rPr lang="ru-RU" dirty="0"/>
              <a:t>Тестирование проводилось на одном компьютере, без использование удаленных методов. </a:t>
            </a:r>
          </a:p>
          <a:p>
            <a:r>
              <a:rPr lang="ru-RU" dirty="0"/>
              <a:t>Респондент №1</a:t>
            </a:r>
            <a:r>
              <a:rPr lang="ru-RU" dirty="0" smtClean="0"/>
              <a:t>. Юлия Владимировна. </a:t>
            </a:r>
            <a:r>
              <a:rPr lang="ru-RU" dirty="0"/>
              <a:t>Женщина, 22 года, владение компьютером хорошее. Справилась с выполнением своего задания. У нее не возникло никаких вопросов и трудностей. Никаких вопросов не было задано с ее стороны, что говорит о том, что она полностью “понимала”, что и как делать. Пожеланий не было, интерфейс ее полностью устроил.</a:t>
            </a:r>
          </a:p>
          <a:p>
            <a:r>
              <a:rPr lang="ru-RU" dirty="0"/>
              <a:t>Респондент №2. </a:t>
            </a:r>
            <a:r>
              <a:rPr lang="ru-RU" dirty="0" smtClean="0"/>
              <a:t>Иван Сергеевич. Мужчина</a:t>
            </a:r>
            <a:r>
              <a:rPr lang="ru-RU" dirty="0"/>
              <a:t>, 18 лет, владение компьютером среднее. Справился с выполнением предоставленного задания. Вопросов никаких не возникало, как и трудностей. Задание было выполнено довольно быстро и без труда. Пожеланий не было, интерфейс полностью устраивает.</a:t>
            </a:r>
          </a:p>
          <a:p>
            <a:r>
              <a:rPr lang="ru-RU" dirty="0"/>
              <a:t>Респондент №3. </a:t>
            </a:r>
            <a:r>
              <a:rPr lang="ru-RU" dirty="0" smtClean="0"/>
              <a:t>Анастасия Ивановна. Женщина</a:t>
            </a:r>
            <a:r>
              <a:rPr lang="ru-RU" dirty="0"/>
              <a:t>, 35 лет, владение компьютером среднее. Респондент справился с заданием. Проблем с выполнением никаких не было. Вопросов не возникало. Пожеланий не было, интерфейс устраивает.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2289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3718945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</a:t>
            </a:r>
            <a:r>
              <a:rPr lang="ru-RU" dirty="0" smtClean="0"/>
              <a:t>ыла </a:t>
            </a:r>
            <a:r>
              <a:rPr lang="ru-RU" dirty="0"/>
              <a:t>рассчитана общая относительная </a:t>
            </a:r>
            <a:r>
              <a:rPr lang="ru-RU" dirty="0" smtClean="0"/>
              <a:t>эффективность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11517"/>
          <a:stretch/>
        </p:blipFill>
        <p:spPr>
          <a:xfrm>
            <a:off x="5348472" y="1853248"/>
            <a:ext cx="5124121" cy="41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49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299412"/>
            <a:ext cx="8946541" cy="49489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Результаты анкетирования по словам</a:t>
            </a:r>
          </a:p>
          <a:p>
            <a:pPr marL="0" indent="0">
              <a:buNone/>
            </a:pPr>
            <a:r>
              <a:rPr lang="ru-RU" dirty="0" smtClean="0"/>
              <a:t>Респондент №1</a:t>
            </a:r>
          </a:p>
          <a:p>
            <a:pPr marL="0" indent="0">
              <a:buNone/>
            </a:pPr>
            <a:r>
              <a:rPr lang="ru-RU" dirty="0"/>
              <a:t>Устаревший – </a:t>
            </a:r>
            <a:r>
              <a:rPr lang="ru-RU" dirty="0">
                <a:solidFill>
                  <a:srgbClr val="FF0000"/>
                </a:solidFill>
              </a:rPr>
              <a:t>Эффективный</a:t>
            </a:r>
            <a:r>
              <a:rPr lang="ru-RU" dirty="0"/>
              <a:t> – Нечеткий – Неудобный – Замусоренный – Тусклый – </a:t>
            </a:r>
            <a:r>
              <a:rPr lang="ru-RU" dirty="0">
                <a:solidFill>
                  <a:srgbClr val="FF0000"/>
                </a:solidFill>
              </a:rPr>
              <a:t>Яркий – Чистый – Прямой – Ясный </a:t>
            </a:r>
            <a:r>
              <a:rPr lang="ru-RU" dirty="0"/>
              <a:t>– Непоследовательный – Неуправляемый – Привлекательный – Стандартный – Управляемый – </a:t>
            </a:r>
            <a:r>
              <a:rPr lang="ru-RU" dirty="0">
                <a:solidFill>
                  <a:srgbClr val="FF0000"/>
                </a:solidFill>
              </a:rPr>
              <a:t>Хороший</a:t>
            </a:r>
            <a:r>
              <a:rPr lang="ru-RU" dirty="0"/>
              <a:t> – Интуитивный – Веселый – Любительский – Неэффективный – Опасный – Скучный – Радостный – Безопасный – Жесткий – Раздражающий – Треугольный – Неприятный – </a:t>
            </a:r>
            <a:r>
              <a:rPr lang="ru-RU" dirty="0">
                <a:solidFill>
                  <a:srgbClr val="FF0000"/>
                </a:solidFill>
              </a:rPr>
              <a:t>Комфортабельный </a:t>
            </a:r>
            <a:r>
              <a:rPr lang="ru-RU" dirty="0"/>
              <a:t>– Холодный – Умный – Бесполезный – Халтурный – Теплый – </a:t>
            </a:r>
            <a:r>
              <a:rPr lang="ru-RU" dirty="0">
                <a:solidFill>
                  <a:srgbClr val="FF0000"/>
                </a:solidFill>
              </a:rPr>
              <a:t>Светлый</a:t>
            </a:r>
            <a:r>
              <a:rPr lang="ru-RU" dirty="0"/>
              <a:t> – Последовательный – Загадочный – </a:t>
            </a:r>
            <a:r>
              <a:rPr lang="ru-RU" dirty="0">
                <a:solidFill>
                  <a:srgbClr val="FF0000"/>
                </a:solidFill>
              </a:rPr>
              <a:t>Качественный – Интересный </a:t>
            </a:r>
            <a:r>
              <a:rPr lang="ru-RU" dirty="0"/>
              <a:t>– Ненадежный – Гибкий – </a:t>
            </a:r>
            <a:r>
              <a:rPr lang="ru-RU" dirty="0">
                <a:solidFill>
                  <a:srgbClr val="FF0000"/>
                </a:solidFill>
              </a:rPr>
              <a:t>Красивый</a:t>
            </a:r>
            <a:r>
              <a:rPr lang="ru-RU" dirty="0"/>
              <a:t> – Некрасивый – Непривлекательный – Полезный – Глупый – Запутанный – </a:t>
            </a:r>
            <a:r>
              <a:rPr lang="ru-RU" dirty="0">
                <a:solidFill>
                  <a:srgbClr val="FF0000"/>
                </a:solidFill>
              </a:rPr>
              <a:t>Удобный – Понятный </a:t>
            </a:r>
            <a:r>
              <a:rPr lang="ru-RU" dirty="0"/>
              <a:t>– Непредсказуемый – </a:t>
            </a:r>
            <a:r>
              <a:rPr lang="ru-RU" dirty="0">
                <a:solidFill>
                  <a:srgbClr val="FF0000"/>
                </a:solidFill>
              </a:rPr>
              <a:t>Четкий</a:t>
            </a:r>
            <a:r>
              <a:rPr lang="ru-RU" dirty="0"/>
              <a:t> – Тяжелый – </a:t>
            </a:r>
            <a:r>
              <a:rPr lang="ru-RU" dirty="0">
                <a:solidFill>
                  <a:srgbClr val="FF0000"/>
                </a:solidFill>
              </a:rPr>
              <a:t>Современный – Легкий </a:t>
            </a:r>
            <a:r>
              <a:rPr lang="ru-RU" dirty="0"/>
              <a:t>– Дружественный – Нестандартный – Плохой – Надежный – Сложный – </a:t>
            </a:r>
            <a:r>
              <a:rPr lang="ru-RU" dirty="0">
                <a:solidFill>
                  <a:srgbClr val="FF0000"/>
                </a:solidFill>
              </a:rPr>
              <a:t>Простой</a:t>
            </a:r>
            <a:r>
              <a:rPr lang="ru-RU" dirty="0"/>
              <a:t> – Темный – Профессиональный – Медленный – Круглый – Печальный – Недружественный – </a:t>
            </a:r>
            <a:r>
              <a:rPr lang="ru-RU" dirty="0">
                <a:solidFill>
                  <a:srgbClr val="FF0000"/>
                </a:solidFill>
              </a:rPr>
              <a:t>Предсказуемый</a:t>
            </a:r>
            <a:r>
              <a:rPr lang="ru-RU" dirty="0"/>
              <a:t> – Непонятный – </a:t>
            </a:r>
            <a:r>
              <a:rPr lang="ru-RU" dirty="0">
                <a:solidFill>
                  <a:srgbClr val="FF0000"/>
                </a:solidFill>
              </a:rPr>
              <a:t>Быстрый</a:t>
            </a:r>
            <a:r>
              <a:rPr lang="ru-RU" dirty="0"/>
              <a:t> – Головоломный – Грустный – </a:t>
            </a:r>
            <a:r>
              <a:rPr lang="ru-RU" dirty="0">
                <a:solidFill>
                  <a:srgbClr val="FF0000"/>
                </a:solidFill>
              </a:rPr>
              <a:t>Приятный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92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395664"/>
            <a:ext cx="8946541" cy="48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/>
              <a:t>Респондент №2</a:t>
            </a:r>
          </a:p>
          <a:p>
            <a:pPr marL="0" indent="0">
              <a:buNone/>
            </a:pPr>
            <a:r>
              <a:rPr lang="ru-RU" dirty="0" smtClean="0"/>
              <a:t>Устаревший </a:t>
            </a:r>
            <a:r>
              <a:rPr lang="ru-RU" dirty="0"/>
              <a:t>– Эффективный – Нечеткий – Неудобный – Замусоренный – Тусклый – </a:t>
            </a:r>
            <a:r>
              <a:rPr lang="ru-RU" dirty="0">
                <a:solidFill>
                  <a:srgbClr val="FF0000"/>
                </a:solidFill>
              </a:rPr>
              <a:t>Яркий – Чистый </a:t>
            </a:r>
            <a:r>
              <a:rPr lang="ru-RU" dirty="0"/>
              <a:t>– Прямой – </a:t>
            </a:r>
            <a:r>
              <a:rPr lang="ru-RU" dirty="0">
                <a:solidFill>
                  <a:srgbClr val="FF0000"/>
                </a:solidFill>
              </a:rPr>
              <a:t>Ясный</a:t>
            </a:r>
            <a:r>
              <a:rPr lang="ru-RU" dirty="0"/>
              <a:t> – Непоследовательный – Неуправляемый – </a:t>
            </a:r>
            <a:r>
              <a:rPr lang="ru-RU" dirty="0">
                <a:solidFill>
                  <a:srgbClr val="FF0000"/>
                </a:solidFill>
              </a:rPr>
              <a:t>Привлекательный – Стандартный – Управляемый – Хороший</a:t>
            </a:r>
            <a:r>
              <a:rPr lang="ru-RU" dirty="0"/>
              <a:t> – Интуитивный – Веселый </a:t>
            </a:r>
            <a:r>
              <a:rPr lang="ru-RU" dirty="0">
                <a:solidFill>
                  <a:srgbClr val="FF0000"/>
                </a:solidFill>
              </a:rPr>
              <a:t>– Любительский </a:t>
            </a:r>
            <a:r>
              <a:rPr lang="ru-RU" dirty="0"/>
              <a:t>– Неэффективный – Опасный – Скучный – Радостный – Безопасный – Жесткий – Раздражающий – Треугольный – Неприятный – </a:t>
            </a:r>
            <a:r>
              <a:rPr lang="ru-RU" dirty="0">
                <a:solidFill>
                  <a:srgbClr val="FF0000"/>
                </a:solidFill>
              </a:rPr>
              <a:t>Комфортабельный</a:t>
            </a:r>
            <a:r>
              <a:rPr lang="ru-RU" dirty="0"/>
              <a:t> – Холодный – </a:t>
            </a:r>
            <a:r>
              <a:rPr lang="ru-RU" dirty="0">
                <a:solidFill>
                  <a:srgbClr val="FF0000"/>
                </a:solidFill>
              </a:rPr>
              <a:t>Умный </a:t>
            </a:r>
            <a:r>
              <a:rPr lang="ru-RU" dirty="0"/>
              <a:t>– Бесполезный – Халтурный – Теплый – </a:t>
            </a:r>
            <a:r>
              <a:rPr lang="ru-RU" dirty="0">
                <a:solidFill>
                  <a:srgbClr val="FF0000"/>
                </a:solidFill>
              </a:rPr>
              <a:t>Светлый – Последовательный </a:t>
            </a:r>
            <a:r>
              <a:rPr lang="ru-RU" dirty="0"/>
              <a:t>– Загадочный – Качественный – Интересный – Ненадежный </a:t>
            </a:r>
            <a:r>
              <a:rPr lang="ru-RU" dirty="0">
                <a:solidFill>
                  <a:srgbClr val="FF0000"/>
                </a:solidFill>
              </a:rPr>
              <a:t>– Гибкий </a:t>
            </a:r>
            <a:r>
              <a:rPr lang="ru-RU" dirty="0"/>
              <a:t>– Красивый – Некрасивый – Непривлекательный – Полезный – Глупый – Запутанный – </a:t>
            </a:r>
            <a:r>
              <a:rPr lang="ru-RU" dirty="0">
                <a:solidFill>
                  <a:srgbClr val="FF0000"/>
                </a:solidFill>
              </a:rPr>
              <a:t>Удобный – Понятный </a:t>
            </a:r>
            <a:r>
              <a:rPr lang="ru-RU" dirty="0"/>
              <a:t>– Непредсказуемый – Четкий – Тяжелый – Современный – </a:t>
            </a:r>
            <a:r>
              <a:rPr lang="ru-RU" dirty="0">
                <a:solidFill>
                  <a:srgbClr val="FF0000"/>
                </a:solidFill>
              </a:rPr>
              <a:t>Легкий</a:t>
            </a:r>
            <a:r>
              <a:rPr lang="ru-RU" dirty="0"/>
              <a:t> – Дружественный – Нестандартный – Плохой – Надежный – Сложный – </a:t>
            </a:r>
            <a:r>
              <a:rPr lang="ru-RU" dirty="0">
                <a:solidFill>
                  <a:srgbClr val="FF0000"/>
                </a:solidFill>
              </a:rPr>
              <a:t>Простой</a:t>
            </a:r>
            <a:r>
              <a:rPr lang="ru-RU" dirty="0"/>
              <a:t> – Темный – Профессиональный – Медленный – Круглый – Печальный – Недружественный – Предсказуемый – Непонятный – </a:t>
            </a:r>
            <a:r>
              <a:rPr lang="ru-RU" dirty="0">
                <a:solidFill>
                  <a:srgbClr val="FF0000"/>
                </a:solidFill>
              </a:rPr>
              <a:t>Быстрый</a:t>
            </a:r>
            <a:r>
              <a:rPr lang="ru-RU" dirty="0"/>
              <a:t> – Головоломный – Грустный – </a:t>
            </a:r>
            <a:r>
              <a:rPr lang="ru-RU" dirty="0">
                <a:solidFill>
                  <a:srgbClr val="FF0000"/>
                </a:solidFill>
              </a:rPr>
              <a:t>Приятный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4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основных аналогов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t="9412" r="27" b="5498"/>
          <a:stretch/>
        </p:blipFill>
        <p:spPr bwMode="auto">
          <a:xfrm>
            <a:off x="1175737" y="1629126"/>
            <a:ext cx="6120212" cy="3356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757961" y="1629126"/>
            <a:ext cx="320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</a:t>
            </a:r>
            <a:r>
              <a:rPr lang="en-US" dirty="0">
                <a:hlinkClick r:id="rId3"/>
              </a:rPr>
              <a:t>://alesiamax.foto.by/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757961" y="2329314"/>
            <a:ext cx="37249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Вывод: на данном сайте элементы </a:t>
            </a:r>
            <a:r>
              <a:rPr lang="ru-RU" dirty="0" err="1" smtClean="0"/>
              <a:t>минималистичны</a:t>
            </a:r>
            <a:r>
              <a:rPr lang="ru-RU" dirty="0" smtClean="0"/>
              <a:t> и привлекают тем самым внимание. Также на нем реализована функция онлайн проигрывания музыки, но ее лучше не использовать. Замечаний нет, все выглядит красиво и аккуратно.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226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395664"/>
            <a:ext cx="8946541" cy="4852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/>
              <a:t>Респондент №3</a:t>
            </a:r>
          </a:p>
          <a:p>
            <a:pPr marL="0" indent="0">
              <a:buNone/>
            </a:pPr>
            <a:r>
              <a:rPr lang="ru-RU" dirty="0" smtClean="0"/>
              <a:t>Устаревший </a:t>
            </a:r>
            <a:r>
              <a:rPr lang="ru-RU" dirty="0"/>
              <a:t>– </a:t>
            </a:r>
            <a:r>
              <a:rPr lang="ru-RU" dirty="0">
                <a:solidFill>
                  <a:srgbClr val="FF0000"/>
                </a:solidFill>
              </a:rPr>
              <a:t>Эффективный</a:t>
            </a:r>
            <a:r>
              <a:rPr lang="ru-RU" dirty="0"/>
              <a:t> – Нечеткий – Неудобный – Замусоренный – Тусклый – </a:t>
            </a:r>
            <a:r>
              <a:rPr lang="ru-RU" dirty="0">
                <a:solidFill>
                  <a:srgbClr val="FF0000"/>
                </a:solidFill>
              </a:rPr>
              <a:t>Яркий – Чистый </a:t>
            </a:r>
            <a:r>
              <a:rPr lang="ru-RU" dirty="0"/>
              <a:t>– </a:t>
            </a:r>
            <a:r>
              <a:rPr lang="ru-RU" dirty="0">
                <a:solidFill>
                  <a:srgbClr val="FF0000"/>
                </a:solidFill>
              </a:rPr>
              <a:t>Прямой</a:t>
            </a:r>
            <a:r>
              <a:rPr lang="ru-RU" dirty="0"/>
              <a:t> – </a:t>
            </a:r>
            <a:r>
              <a:rPr lang="ru-RU" dirty="0">
                <a:solidFill>
                  <a:srgbClr val="FF0000"/>
                </a:solidFill>
              </a:rPr>
              <a:t>Ясный</a:t>
            </a:r>
            <a:r>
              <a:rPr lang="ru-RU" dirty="0"/>
              <a:t> – </a:t>
            </a:r>
            <a:r>
              <a:rPr lang="ru-RU" dirty="0">
                <a:solidFill>
                  <a:srgbClr val="FF0000"/>
                </a:solidFill>
              </a:rPr>
              <a:t>Непоследовательный</a:t>
            </a:r>
            <a:r>
              <a:rPr lang="ru-RU" dirty="0"/>
              <a:t> – Неуправляемый – </a:t>
            </a:r>
            <a:r>
              <a:rPr lang="ru-RU" dirty="0">
                <a:solidFill>
                  <a:srgbClr val="FF0000"/>
                </a:solidFill>
              </a:rPr>
              <a:t>Привлекательный </a:t>
            </a:r>
            <a:r>
              <a:rPr lang="ru-RU" dirty="0"/>
              <a:t>– Стандартный – Управляемый – Хороший – Интуитивный – Веселый </a:t>
            </a:r>
            <a:r>
              <a:rPr lang="ru-RU" dirty="0">
                <a:solidFill>
                  <a:srgbClr val="FF0000"/>
                </a:solidFill>
              </a:rPr>
              <a:t>– Любительский </a:t>
            </a:r>
            <a:r>
              <a:rPr lang="ru-RU" dirty="0"/>
              <a:t>– Неэффективный – Опасный – Скучный – Радостный – </a:t>
            </a:r>
            <a:r>
              <a:rPr lang="ru-RU" dirty="0">
                <a:solidFill>
                  <a:srgbClr val="FF0000"/>
                </a:solidFill>
              </a:rPr>
              <a:t>Безопасный</a:t>
            </a:r>
            <a:r>
              <a:rPr lang="ru-RU" dirty="0"/>
              <a:t> – Жесткий – Раздражающий – Треугольный – Неприятный – Комфортабельный – Холодный – Умный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– Бесполезный – Халтурный – Теплый – </a:t>
            </a:r>
            <a:r>
              <a:rPr lang="ru-RU" dirty="0">
                <a:solidFill>
                  <a:srgbClr val="FF0000"/>
                </a:solidFill>
              </a:rPr>
              <a:t>Светлый – </a:t>
            </a:r>
            <a:r>
              <a:rPr lang="ru-RU" dirty="0"/>
              <a:t>Последовательный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– Загадочный – Качественный – </a:t>
            </a:r>
            <a:r>
              <a:rPr lang="ru-RU" dirty="0">
                <a:solidFill>
                  <a:srgbClr val="FF0000"/>
                </a:solidFill>
              </a:rPr>
              <a:t>Интересный</a:t>
            </a:r>
            <a:r>
              <a:rPr lang="ru-RU" dirty="0"/>
              <a:t> – Ненадежный </a:t>
            </a:r>
            <a:r>
              <a:rPr lang="ru-RU" dirty="0">
                <a:solidFill>
                  <a:srgbClr val="FF0000"/>
                </a:solidFill>
              </a:rPr>
              <a:t>– </a:t>
            </a:r>
            <a:r>
              <a:rPr lang="ru-RU" dirty="0"/>
              <a:t>Гибкий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– Красивый – Некрасивый – Непривлекательный – Полезный – </a:t>
            </a:r>
            <a:r>
              <a:rPr lang="ru-RU" dirty="0">
                <a:solidFill>
                  <a:srgbClr val="FF0000"/>
                </a:solidFill>
              </a:rPr>
              <a:t>Глупый</a:t>
            </a:r>
            <a:r>
              <a:rPr lang="ru-RU" dirty="0"/>
              <a:t> – Запутанный – Удобный</a:t>
            </a:r>
            <a:r>
              <a:rPr lang="ru-RU" dirty="0">
                <a:solidFill>
                  <a:srgbClr val="FF0000"/>
                </a:solidFill>
              </a:rPr>
              <a:t> – Понятный </a:t>
            </a:r>
            <a:r>
              <a:rPr lang="ru-RU" dirty="0"/>
              <a:t>– Непредсказуемый – </a:t>
            </a:r>
            <a:r>
              <a:rPr lang="ru-RU" dirty="0">
                <a:solidFill>
                  <a:srgbClr val="FF0000"/>
                </a:solidFill>
              </a:rPr>
              <a:t>Четкий</a:t>
            </a:r>
            <a:r>
              <a:rPr lang="ru-RU" dirty="0"/>
              <a:t> – Тяжелый – </a:t>
            </a:r>
            <a:r>
              <a:rPr lang="ru-RU" dirty="0">
                <a:solidFill>
                  <a:srgbClr val="FF0000"/>
                </a:solidFill>
              </a:rPr>
              <a:t>Современный – Легкий – Дружественный </a:t>
            </a:r>
            <a:r>
              <a:rPr lang="ru-RU" dirty="0"/>
              <a:t>– Нестандартный – Плохой – Надежный – Сложный – </a:t>
            </a:r>
            <a:r>
              <a:rPr lang="ru-RU" dirty="0">
                <a:solidFill>
                  <a:srgbClr val="FF0000"/>
                </a:solidFill>
              </a:rPr>
              <a:t>Простой</a:t>
            </a:r>
            <a:r>
              <a:rPr lang="ru-RU" dirty="0"/>
              <a:t> – Темный – Профессиональный – Медленный – Круглый – Печальный – Недружественный – Предсказуемый – Непонятный – </a:t>
            </a:r>
            <a:r>
              <a:rPr lang="ru-RU" dirty="0">
                <a:solidFill>
                  <a:srgbClr val="FF0000"/>
                </a:solidFill>
              </a:rPr>
              <a:t>Быстрый</a:t>
            </a:r>
            <a:r>
              <a:rPr lang="ru-RU" dirty="0"/>
              <a:t> – Головоломный – Грустный – </a:t>
            </a:r>
            <a:r>
              <a:rPr lang="ru-RU" dirty="0">
                <a:solidFill>
                  <a:srgbClr val="FF0000"/>
                </a:solidFill>
              </a:rPr>
              <a:t>Приятный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312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</a:t>
            </a:r>
            <a:r>
              <a:rPr lang="ru-RU" dirty="0" smtClean="0"/>
              <a:t>ыла </a:t>
            </a:r>
            <a:r>
              <a:rPr lang="ru-RU" dirty="0"/>
              <a:t>определена субъективная удовлетворённость пользователя на основе анкетирования по словам. Расчёт проводился по следующей </a:t>
            </a:r>
            <a:r>
              <a:rPr lang="ru-RU" dirty="0" smtClean="0"/>
              <a:t>формуле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1475"/>
          <a:stretch/>
        </p:blipFill>
        <p:spPr>
          <a:xfrm>
            <a:off x="3452891" y="3212908"/>
            <a:ext cx="4868656" cy="303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3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3815197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</a:t>
            </a:r>
            <a:r>
              <a:rPr lang="ru-RU" dirty="0" smtClean="0"/>
              <a:t>ыл </a:t>
            </a:r>
            <a:r>
              <a:rPr lang="ru-RU" dirty="0"/>
              <a:t>проведен этап формального анкетирования. Шкала оценки удовлетворения была разбита на 5 пунктов – от 1 («твердое нет»), до 5 («твердое да»). Были получены нижеследующие результаты 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48963"/>
              </p:ext>
            </p:extLst>
          </p:nvPr>
        </p:nvGraphicFramePr>
        <p:xfrm>
          <a:off x="5736656" y="1416130"/>
          <a:ext cx="5415489" cy="49042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9067"/>
                <a:gridCol w="1162923"/>
                <a:gridCol w="1162376"/>
                <a:gridCol w="1171123"/>
              </a:tblGrid>
              <a:tr h="377957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 dirty="0">
                          <a:effectLst/>
                        </a:rPr>
                        <a:t>Вопросы анкеты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Респондент №1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Респондент №2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Респондент №3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</a:tr>
              <a:tr h="494138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Во время выполнения за-даний я допускал(а) ошиб-ки.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</a:tr>
              <a:tr h="377957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Система способна делать все, что мне нужно.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</a:tr>
              <a:tr h="377957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 dirty="0">
                          <a:effectLst/>
                        </a:rPr>
                        <a:t>Система работает </a:t>
                      </a:r>
                      <a:r>
                        <a:rPr lang="ru-RU" sz="1100" dirty="0" err="1">
                          <a:effectLst/>
                        </a:rPr>
                        <a:t>доста</a:t>
                      </a:r>
                      <a:r>
                        <a:rPr lang="ru-RU" sz="1100" dirty="0">
                          <a:effectLst/>
                        </a:rPr>
                        <a:t>-точно быстро.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</a:tr>
              <a:tr h="377957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Мне нравится внешний вид интерфейса.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</a:tr>
              <a:tr h="377957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Я доволен скоростью сво-ей работы.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</a:tr>
              <a:tr h="658851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Во время выполнения заданий я чувствовал(а) себя уверенно.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</a:tr>
              <a:tr h="494138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В любой момент времени я понимал(а), что мне нужно делать дальше.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</a:tr>
              <a:tr h="658851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Система кажется мне полезной, я бы использо-вал(а) для решения своих задач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100" dirty="0">
                          <a:effectLst/>
                        </a:rPr>
                        <a:t>5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43" marR="5294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655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Экспертная оценка в общем случае включает в себя:</a:t>
            </a:r>
          </a:p>
          <a:p>
            <a:r>
              <a:rPr lang="ru-RU" dirty="0"/>
              <a:t>- анализ информационной структуры; </a:t>
            </a:r>
          </a:p>
          <a:p>
            <a:r>
              <a:rPr lang="ru-RU" dirty="0"/>
              <a:t>- анализ интерфейса и его отдельных элементов; </a:t>
            </a:r>
          </a:p>
          <a:p>
            <a:r>
              <a:rPr lang="ru-RU" dirty="0"/>
              <a:t>- анализ функционального </a:t>
            </a:r>
            <a:r>
              <a:rPr lang="ru-RU" dirty="0" smtClean="0"/>
              <a:t>соответствия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- эвристическая оценка функциональности Якоба </a:t>
            </a:r>
            <a:r>
              <a:rPr lang="ru-RU" dirty="0" err="1" smtClean="0"/>
              <a:t>Нильсена</a:t>
            </a:r>
            <a:r>
              <a:rPr lang="ru-RU" dirty="0" smtClean="0"/>
              <a:t> и </a:t>
            </a:r>
            <a:r>
              <a:rPr lang="ru-RU" dirty="0" err="1" smtClean="0"/>
              <a:t>Рольфа</a:t>
            </a:r>
            <a:r>
              <a:rPr lang="ru-RU" dirty="0" smtClean="0"/>
              <a:t> </a:t>
            </a:r>
            <a:r>
              <a:rPr lang="ru-RU" dirty="0" err="1" smtClean="0"/>
              <a:t>Молича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При оценке будет использоваться принцип проверки по контрольному списку.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8397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4758473" cy="4195481"/>
          </a:xfrm>
        </p:spPr>
        <p:txBody>
          <a:bodyPr/>
          <a:lstStyle/>
          <a:p>
            <a:r>
              <a:rPr lang="ru-RU" dirty="0" smtClean="0"/>
              <a:t>Анализ информационной структуры</a:t>
            </a:r>
          </a:p>
          <a:p>
            <a:pPr marL="0" indent="0">
              <a:buNone/>
            </a:pPr>
            <a:r>
              <a:rPr lang="ru-RU" dirty="0" smtClean="0"/>
              <a:t>Вывод: </a:t>
            </a:r>
            <a:r>
              <a:rPr lang="ru-RU" dirty="0"/>
              <a:t>информационная структура смоделирована удобно и отвечает требованиям доступности ресурсов.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644765"/>
              </p:ext>
            </p:extLst>
          </p:nvPr>
        </p:nvGraphicFramePr>
        <p:xfrm>
          <a:off x="6731919" y="2250080"/>
          <a:ext cx="4389120" cy="26650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8160"/>
                <a:gridCol w="1330960"/>
              </a:tblGrid>
              <a:tr h="438785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Вопросы анкеты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Ответ эксперта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2755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Интерфейс был понятен?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8785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Интерфейс прост и запоминающийся?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7200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С каждой страницы можно перейти на главную?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8785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Все ссылки приводят на нужную страницу?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8785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Поля ввода подсказывают, что требуется ввести?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dirty="0">
                          <a:effectLst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26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3" y="2052918"/>
            <a:ext cx="5249362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Анализ интерфейса и его отдельных элементов</a:t>
            </a:r>
          </a:p>
          <a:p>
            <a:pPr marL="0" indent="0">
              <a:buNone/>
            </a:pPr>
            <a:r>
              <a:rPr lang="ru-RU" dirty="0" smtClean="0"/>
              <a:t>Вывод: у </a:t>
            </a:r>
            <a:r>
              <a:rPr lang="ru-RU" dirty="0"/>
              <a:t>интерфейса и его элементов цветовая палитра идеально сочетается, что подчеркивает значимость контента, значит, работа выполнена грамотно и отвечает своему назначению.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4252"/>
              </p:ext>
            </p:extLst>
          </p:nvPr>
        </p:nvGraphicFramePr>
        <p:xfrm>
          <a:off x="6741545" y="2052918"/>
          <a:ext cx="4389120" cy="33972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8160"/>
                <a:gridCol w="1330960"/>
              </a:tblGrid>
              <a:tr h="438785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Вопросы анкеты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Ответ эксперта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2755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spc="-20">
                          <a:effectLst/>
                        </a:rPr>
                        <a:t>Интерфейс эстетичен и в любой момент времени не содержит ненужной сейчас информации?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1035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Располагается ли логотип компании в верхнем левом углу и ведет ли ссылка с логотипа на главную страницу?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8785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Достаточно ли легко понять навигацию по сайту?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8785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Все элементы кликабельны, а курсор видоизменяется при наведении на них?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dirty="0">
                          <a:effectLst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724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3" y="2052918"/>
            <a:ext cx="5557370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Анализ функционального соответствия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Вывод: </a:t>
            </a:r>
            <a:r>
              <a:rPr lang="ru-RU" dirty="0"/>
              <a:t>элементы соответствуют своим требованиям и наглядно отражают свои функции.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799025"/>
              </p:ext>
            </p:extLst>
          </p:nvPr>
        </p:nvGraphicFramePr>
        <p:xfrm>
          <a:off x="6660682" y="1853247"/>
          <a:ext cx="5176321" cy="39026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31933"/>
                <a:gridCol w="1244388"/>
              </a:tblGrid>
              <a:tr h="802362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Вопросы анкеты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Ответ эксперта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3113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spc="-20">
                          <a:effectLst/>
                        </a:rPr>
                        <a:t>Все элементы соответствуют своим требованиям?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208767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В любой момент времени система выглядит и функционирует едино-образным и стандартным способом?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 </a:t>
                      </a:r>
                    </a:p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29949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Есть ли у сайта карта и страница с контактной информацией? Легко ли их найти?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8468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Легко ли найти контактную информацию?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dirty="0">
                          <a:effectLst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40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3" y="2052918"/>
            <a:ext cx="4787348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Эвристическая оценка функциональности</a:t>
            </a:r>
          </a:p>
          <a:p>
            <a:pPr marL="0" indent="0">
              <a:buNone/>
            </a:pPr>
            <a:r>
              <a:rPr lang="ru-RU" dirty="0" smtClean="0"/>
              <a:t>Вывод</a:t>
            </a:r>
            <a:r>
              <a:rPr lang="ru-RU" smtClean="0"/>
              <a:t>: </a:t>
            </a:r>
            <a:r>
              <a:rPr lang="ru-RU"/>
              <a:t>опираясь на эвристическую оценку, можно сказать, что сайт удовлетворяет потребностям и не имеет серьезных проблемных зон.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969142"/>
              </p:ext>
            </p:extLst>
          </p:nvPr>
        </p:nvGraphicFramePr>
        <p:xfrm>
          <a:off x="6208295" y="1559719"/>
          <a:ext cx="4966472" cy="46886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72532"/>
                <a:gridCol w="1193940"/>
              </a:tblGrid>
              <a:tr h="637507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Вопросы анкеты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Ответ эксперта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2462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spc="-20">
                          <a:effectLst/>
                        </a:rPr>
                        <a:t>Есть ли на каждой странице ссылка на главную страницу?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9989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Хорошо ли виден текст на сайте?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1393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Присутствует ли логотип на страницах сайта?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1393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Соблюдаются ли на сайте принципы Гештальта?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1393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Хорошо ли подобрано сочетание цветов на сайте?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1393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Кнопки на каждой страничке хорошо видны?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7370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Текст лаконичен, без воды?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32089">
                <a:tc>
                  <a:txBody>
                    <a:bodyPr/>
                    <a:lstStyle/>
                    <a:p>
                      <a:pPr indent="450215" algn="just">
                        <a:lnSpc>
                          <a:spcPts val="1640"/>
                        </a:lnSpc>
                        <a:spcAft>
                          <a:spcPts val="30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spc="-20">
                          <a:effectLst/>
                        </a:rPr>
                        <a:t>Интерфейс системы препятствует появлению человеческих ошибок?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>
                          <a:effectLst/>
                        </a:rPr>
                        <a:t>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3693">
                <a:tc>
                  <a:txBody>
                    <a:bodyPr/>
                    <a:lstStyle/>
                    <a:p>
                      <a:pPr indent="450215" algn="just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spc="-20">
                          <a:effectLst/>
                        </a:rPr>
                        <a:t>Интерфейс эстетичен и в любой момент времени не содержит ненужной сейчас информации.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  <a:tabLst>
                          <a:tab pos="629920" algn="l"/>
                        </a:tabLst>
                      </a:pPr>
                      <a:r>
                        <a:rPr lang="ru-RU" sz="1400" dirty="0">
                          <a:effectLst/>
                        </a:rPr>
                        <a:t>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78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Юзабилити</a:t>
            </a:r>
            <a:r>
              <a:rPr lang="ru-RU" dirty="0" smtClean="0"/>
              <a:t>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Выявление проблем и разработка рекомендаций по их устранению.</a:t>
            </a:r>
            <a:endParaRPr lang="ru-RU" b="1" dirty="0"/>
          </a:p>
          <a:p>
            <a:r>
              <a:rPr lang="ru-RU" i="1" dirty="0"/>
              <a:t>По результатам экспертного тестирования</a:t>
            </a:r>
            <a:r>
              <a:rPr lang="ru-RU" dirty="0"/>
              <a:t>, грубых нарушений в интерфейсе, информационной структуре или функциональном соответствии элементов выявлено </a:t>
            </a:r>
            <a:r>
              <a:rPr lang="ru-RU" dirty="0" smtClean="0"/>
              <a:t>не было.</a:t>
            </a:r>
          </a:p>
          <a:p>
            <a:r>
              <a:rPr lang="ru-RU" i="1" dirty="0" smtClean="0"/>
              <a:t>По результатам пользовательского тестирования</a:t>
            </a:r>
            <a:r>
              <a:rPr lang="ru-RU" dirty="0" smtClean="0"/>
              <a:t>, не было выявлено проблем, связанных с интерфейсом. Пользователь легко находил нужную ему информацию, и с простотой выполнял данные ему задания.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7537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1145" y="1337912"/>
            <a:ext cx="10395283" cy="491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Во время проектирования интерфейсов сайта я многому научился, например, ознакомился с такими программами: </a:t>
            </a:r>
            <a:r>
              <a:rPr lang="en-US" dirty="0" err="1"/>
              <a:t>Axure</a:t>
            </a:r>
            <a:r>
              <a:rPr lang="en-US" dirty="0"/>
              <a:t> RP</a:t>
            </a:r>
            <a:r>
              <a:rPr lang="ru-RU" dirty="0"/>
              <a:t>, </a:t>
            </a:r>
            <a:r>
              <a:rPr lang="en-US" dirty="0"/>
              <a:t>CorelDraw</a:t>
            </a:r>
            <a:r>
              <a:rPr lang="ru-RU" dirty="0"/>
              <a:t>. Также ознакомился и проработал все этапы проектирования интерфейсов. Узнал подробнее о разработке интерфейса. Узнал, как влияет дизайн интерфейса и цвет на восприятие </a:t>
            </a:r>
            <a:r>
              <a:rPr lang="ru-RU" dirty="0" smtClean="0"/>
              <a:t>пользователя, а также как правильно подбирать цветовые гаммы.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В результате была определенна предметная область, цели, задачи проекта, целевая аудитория, список потребностей и возможностей пользователей, был сделан обзор аналогов, а также разработан статический и динамический прототип, который исправлялся и тестировался со временем. Также был разработан логотип, слоган, стилистика, определена цветовая гамма и выбран шрифт, чтобы все идеально подходило. После всего этого был разработан дизайн каждой странички сайта. Последним и одним из важных этапов был – </a:t>
            </a:r>
            <a:r>
              <a:rPr lang="ru-RU" dirty="0" err="1"/>
              <a:t>юзабилити</a:t>
            </a:r>
            <a:r>
              <a:rPr lang="ru-RU" dirty="0"/>
              <a:t>-тестирование, где принимали участие 3 человека, для качественной оценки. В результате чего замечаний не было.</a:t>
            </a:r>
          </a:p>
        </p:txBody>
      </p:sp>
    </p:spTree>
    <p:extLst>
      <p:ext uri="{BB962C8B-B14F-4D97-AF65-F5344CB8AC3E}">
        <p14:creationId xmlns:p14="http://schemas.microsoft.com/office/powerpoint/2010/main" val="215216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основных аналогов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757961" y="1629126"/>
            <a:ext cx="320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http://www.lfoto.by/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757961" y="2329314"/>
            <a:ext cx="3724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Вывод: на данном сайте слишком много лишней информации, большие элементы. Интерфейс резкий и отталкивает от себя. Сайт слишком большой по объему информации и не содержит кнопки поиска.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t="10013" r="116" b="5795"/>
          <a:stretch/>
        </p:blipFill>
        <p:spPr bwMode="auto">
          <a:xfrm>
            <a:off x="742532" y="1724091"/>
            <a:ext cx="6197283" cy="3190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240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основных аналогов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757961" y="1629126"/>
            <a:ext cx="320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https://solaris.foto.by/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l="1" t="9809" r="226" b="5791"/>
          <a:stretch/>
        </p:blipFill>
        <p:spPr bwMode="auto">
          <a:xfrm>
            <a:off x="742531" y="1724090"/>
            <a:ext cx="6303161" cy="3213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757961" y="2329314"/>
            <a:ext cx="37249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Вывод: на данном сайте элементы </a:t>
            </a:r>
            <a:r>
              <a:rPr lang="ru-RU" dirty="0" err="1" smtClean="0"/>
              <a:t>минималистичны</a:t>
            </a:r>
            <a:r>
              <a:rPr lang="ru-RU" dirty="0" smtClean="0"/>
              <a:t> и привлекают тем самым внимание. Сайт сделан на фоне белого цвета, что может одновременно привлекать и отталкивать.</a:t>
            </a:r>
            <a:endParaRPr lang="en-US" dirty="0" smtClean="0"/>
          </a:p>
          <a:p>
            <a:r>
              <a:rPr lang="ru-RU" dirty="0" smtClean="0"/>
              <a:t>Замечаний нет, все выглядит красиво и аккуратно.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506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556668" cy="1400530"/>
          </a:xfrm>
        </p:spPr>
        <p:txBody>
          <a:bodyPr/>
          <a:lstStyle/>
          <a:p>
            <a:r>
              <a:rPr lang="ru-RU" dirty="0" smtClean="0"/>
              <a:t>Обзор основных аналогов. 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10033117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Вывод:</a:t>
            </a:r>
          </a:p>
          <a:p>
            <a:pPr marL="0" indent="0">
              <a:buNone/>
            </a:pPr>
            <a:r>
              <a:rPr lang="ru-RU" dirty="0" smtClean="0"/>
              <a:t>На основе анализа аналогов мы выявили, какие приемы в разработке пользовательского интерфейса использовать можно, а что использовать нежелательно, а точнее:</a:t>
            </a:r>
            <a:endParaRPr lang="ru-RU" dirty="0"/>
          </a:p>
          <a:p>
            <a:r>
              <a:rPr lang="ru-RU" dirty="0" smtClean="0"/>
              <a:t>Нежелательно использовать онлайн проигрывание музыки при переходе на сайт.</a:t>
            </a:r>
          </a:p>
          <a:p>
            <a:r>
              <a:rPr lang="ru-RU" dirty="0" smtClean="0"/>
              <a:t>Элементы не стоит делать слишком большими.</a:t>
            </a:r>
          </a:p>
          <a:p>
            <a:r>
              <a:rPr lang="ru-RU" dirty="0" smtClean="0"/>
              <a:t>Информацию лучше преподносить коротко и понятно.</a:t>
            </a:r>
          </a:p>
          <a:p>
            <a:r>
              <a:rPr lang="ru-RU" dirty="0" smtClean="0"/>
              <a:t>Стоить правильно подобрать шрифты. Лучше использовать как минимум два вида.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918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сайта “</a:t>
            </a:r>
            <a:r>
              <a:rPr lang="en-US" dirty="0" err="1"/>
              <a:t>PHOTex</a:t>
            </a:r>
            <a:r>
              <a:rPr lang="ru-RU" dirty="0"/>
              <a:t>” услуг профессионального фотографа основной целью является привлечение новых и, желательно, постоянных клиентов, которые будут заинтересованы в использовании наших услуг и будут советовать их своим знакомым, тем самым рекламируя. Также немаловажной целью будет являться преодоление конкуренции со стороны других фотографов с помощью разработки удобного привлекательного интерфейса, приятных цветовых решений, качества и количества предоставляемых услуг. Также одной из целей можно рассматривать распространение проекта за счет рекламы с помощью сайта.</a:t>
            </a:r>
          </a:p>
        </p:txBody>
      </p:sp>
    </p:spTree>
    <p:extLst>
      <p:ext uri="{BB962C8B-B14F-4D97-AF65-F5344CB8AC3E}">
        <p14:creationId xmlns:p14="http://schemas.microsoft.com/office/powerpoint/2010/main" val="193271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цели и задачи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913795" y="2096063"/>
            <a:ext cx="10155258" cy="3717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 smtClean="0"/>
              <a:t>Исходя из отмеченных целей, основными задачами, стоящими при разработке сайта, являются:</a:t>
            </a:r>
          </a:p>
          <a:p>
            <a:r>
              <a:rPr lang="ru-RU" dirty="0" smtClean="0"/>
              <a:t>определение основных структурных и технологических элементов сайта</a:t>
            </a:r>
          </a:p>
          <a:p>
            <a:r>
              <a:rPr lang="ru-RU" dirty="0" smtClean="0"/>
              <a:t>определение целевой аудитории, с учетом нужд и потребностей которой будет разрабатываться сайт</a:t>
            </a:r>
          </a:p>
          <a:p>
            <a:r>
              <a:rPr lang="ru-RU" dirty="0" smtClean="0"/>
              <a:t>предоставление всей необходимой информации и сервисов пользователям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3748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832</TotalTime>
  <Words>3193</Words>
  <Application>Microsoft Office PowerPoint</Application>
  <PresentationFormat>Широкоэкранный</PresentationFormat>
  <Paragraphs>364</Paragraphs>
  <Slides>49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6" baseType="lpstr">
      <vt:lpstr>Arial</vt:lpstr>
      <vt:lpstr>Calibri</vt:lpstr>
      <vt:lpstr>Century Gothic</vt:lpstr>
      <vt:lpstr>Times New Roman</vt:lpstr>
      <vt:lpstr>Wingdings 3</vt:lpstr>
      <vt:lpstr>Ион</vt:lpstr>
      <vt:lpstr>Документ Microsoft Visio</vt:lpstr>
      <vt:lpstr>Разработка пользовательских интерфейсов сайта профессионального фотографа </vt:lpstr>
      <vt:lpstr>Описание предметной области</vt:lpstr>
      <vt:lpstr>Обзор основных аналогов</vt:lpstr>
      <vt:lpstr>Обзор основных аналогов</vt:lpstr>
      <vt:lpstr>Обзор основных аналогов</vt:lpstr>
      <vt:lpstr>Обзор основных аналогов</vt:lpstr>
      <vt:lpstr>Обзор основных аналогов. Выводы</vt:lpstr>
      <vt:lpstr>Основные цели и задачи</vt:lpstr>
      <vt:lpstr>Основные цели и задачи</vt:lpstr>
      <vt:lpstr>Целевая аудитория</vt:lpstr>
      <vt:lpstr>Потребности пользователей</vt:lpstr>
      <vt:lpstr>Список возможностей</vt:lpstr>
      <vt:lpstr>Персонажи</vt:lpstr>
      <vt:lpstr>Персонажи</vt:lpstr>
      <vt:lpstr>Персонажи</vt:lpstr>
      <vt:lpstr>Перечень функционала</vt:lpstr>
      <vt:lpstr>Информационная структура</vt:lpstr>
      <vt:lpstr>Функциональность системы</vt:lpstr>
      <vt:lpstr>Статический прототип интерфейса</vt:lpstr>
      <vt:lpstr>Статический прототип</vt:lpstr>
      <vt:lpstr>Статический прототип</vt:lpstr>
      <vt:lpstr>Статический прототип</vt:lpstr>
      <vt:lpstr>Тестирование прототипа</vt:lpstr>
      <vt:lpstr>Тестирование прототипа</vt:lpstr>
      <vt:lpstr>Дизайн проекта</vt:lpstr>
      <vt:lpstr>Дизайн проекта</vt:lpstr>
      <vt:lpstr>Цветовая гамма</vt:lpstr>
      <vt:lpstr>Дизайн проекта</vt:lpstr>
      <vt:lpstr>Дизайн проекта</vt:lpstr>
      <vt:lpstr>Дизайн проекта</vt:lpstr>
      <vt:lpstr>Дизайн проекта</vt:lpstr>
      <vt:lpstr>Дизайн проекта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Заключение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Вадим Говоронок</dc:creator>
  <cp:lastModifiedBy>Вадим Говоронок</cp:lastModifiedBy>
  <cp:revision>22</cp:revision>
  <dcterms:created xsi:type="dcterms:W3CDTF">2019-12-04T09:23:33Z</dcterms:created>
  <dcterms:modified xsi:type="dcterms:W3CDTF">2019-12-04T23:18:00Z</dcterms:modified>
</cp:coreProperties>
</file>